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3" r:id="rId8"/>
    <p:sldId id="262" r:id="rId9"/>
    <p:sldId id="264" r:id="rId10"/>
    <p:sldId id="265" r:id="rId11"/>
    <p:sldId id="266" r:id="rId12"/>
    <p:sldId id="281" r:id="rId13"/>
    <p:sldId id="282" r:id="rId14"/>
    <p:sldId id="287" r:id="rId15"/>
    <p:sldId id="268" r:id="rId16"/>
    <p:sldId id="269" r:id="rId17"/>
    <p:sldId id="267" r:id="rId18"/>
    <p:sldId id="270" r:id="rId19"/>
    <p:sldId id="277" r:id="rId20"/>
    <p:sldId id="278" r:id="rId21"/>
    <p:sldId id="279" r:id="rId22"/>
    <p:sldId id="280" r:id="rId23"/>
    <p:sldId id="285" r:id="rId24"/>
    <p:sldId id="271" r:id="rId25"/>
    <p:sldId id="272" r:id="rId26"/>
    <p:sldId id="273" r:id="rId27"/>
    <p:sldId id="275" r:id="rId28"/>
    <p:sldId id="276" r:id="rId29"/>
    <p:sldId id="286" r:id="rId3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8/24/2022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4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8/24/2022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6455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8/24/2022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063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8/24/2022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7303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8/24/2022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874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8/24/2022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787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8/24/2022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504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8/24/2022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79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8/24/2022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8675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8/24/2022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7095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8/24/2022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2610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8/24/2022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3051769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Rectangle 47">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2" name="Rectangle 5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Obraz zawierający tekst, osoba, mężczyzna, ściana&#10;&#10;Opis wygenerowany automatycznie">
            <a:extLst>
              <a:ext uri="{FF2B5EF4-FFF2-40B4-BE49-F238E27FC236}">
                <a16:creationId xmlns:a16="http://schemas.microsoft.com/office/drawing/2014/main" id="{7B835251-9D78-4820-BD7A-BA4A12DCD330}"/>
              </a:ext>
            </a:extLst>
          </p:cNvPr>
          <p:cNvPicPr>
            <a:picLocks noChangeAspect="1"/>
          </p:cNvPicPr>
          <p:nvPr/>
        </p:nvPicPr>
        <p:blipFill rotWithShape="1">
          <a:blip r:embed="rId2"/>
          <a:srcRect t="476" r="-1" b="32306"/>
          <a:stretch/>
        </p:blipFill>
        <p:spPr>
          <a:xfrm rot="21600000">
            <a:off x="3522468" y="10"/>
            <a:ext cx="8669532" cy="6857990"/>
          </a:xfrm>
          <a:prstGeom prst="rect">
            <a:avLst/>
          </a:prstGeom>
        </p:spPr>
      </p:pic>
      <p:sp>
        <p:nvSpPr>
          <p:cNvPr id="54" name="Rectangle 53">
            <a:extLst>
              <a:ext uri="{FF2B5EF4-FFF2-40B4-BE49-F238E27FC236}">
                <a16:creationId xmlns:a16="http://schemas.microsoft.com/office/drawing/2014/main" id="{8A6DB0E6-E65F-4229-A5A0-2500203B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8CE3150E-C7DE-47BA-9A38-1C8B9AF88CED}"/>
              </a:ext>
            </a:extLst>
          </p:cNvPr>
          <p:cNvSpPr>
            <a:spLocks noGrp="1"/>
          </p:cNvSpPr>
          <p:nvPr>
            <p:ph type="ctrTitle"/>
          </p:nvPr>
        </p:nvSpPr>
        <p:spPr>
          <a:xfrm>
            <a:off x="371094" y="1161288"/>
            <a:ext cx="3438144" cy="1124712"/>
          </a:xfrm>
        </p:spPr>
        <p:txBody>
          <a:bodyPr vert="horz" lIns="91440" tIns="45720" rIns="91440" bIns="45720" rtlCol="0" anchor="b">
            <a:normAutofit/>
          </a:bodyPr>
          <a:lstStyle/>
          <a:p>
            <a:r>
              <a:rPr lang="pl-PL" sz="2800" dirty="0"/>
              <a:t>Pięć </a:t>
            </a:r>
            <a:r>
              <a:rPr lang="en-US" sz="2800" dirty="0" err="1"/>
              <a:t>wersji</a:t>
            </a:r>
            <a:r>
              <a:rPr lang="en-US" sz="2800" dirty="0"/>
              <a:t> </a:t>
            </a:r>
            <a:r>
              <a:rPr lang="en-US" sz="2800" dirty="0" err="1"/>
              <a:t>Orwella</a:t>
            </a:r>
            <a:endParaRPr lang="en-US" sz="2800" dirty="0"/>
          </a:p>
        </p:txBody>
      </p:sp>
      <p:sp>
        <p:nvSpPr>
          <p:cNvPr id="56" name="Rectangle 5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odtytuł 2">
            <a:extLst>
              <a:ext uri="{FF2B5EF4-FFF2-40B4-BE49-F238E27FC236}">
                <a16:creationId xmlns:a16="http://schemas.microsoft.com/office/drawing/2014/main" id="{6888E3AB-1A2E-449E-A762-D02DC0AFBC9F}"/>
              </a:ext>
            </a:extLst>
          </p:cNvPr>
          <p:cNvSpPr>
            <a:spLocks noGrp="1"/>
          </p:cNvSpPr>
          <p:nvPr>
            <p:ph type="subTitle" idx="1"/>
          </p:nvPr>
        </p:nvSpPr>
        <p:spPr>
          <a:xfrm>
            <a:off x="371094" y="3520431"/>
            <a:ext cx="3438906" cy="3021045"/>
          </a:xfrm>
        </p:spPr>
        <p:txBody>
          <a:bodyPr vert="horz" lIns="91440" tIns="45720" rIns="91440" bIns="45720" rtlCol="0" anchor="t">
            <a:normAutofit/>
          </a:bodyPr>
          <a:lstStyle/>
          <a:p>
            <a:r>
              <a:rPr lang="en-US" sz="1700" dirty="0"/>
              <a:t>O </a:t>
            </a:r>
            <a:r>
              <a:rPr lang="en-US" sz="1700" dirty="0" err="1"/>
              <a:t>przekładzie</a:t>
            </a:r>
            <a:r>
              <a:rPr lang="en-US" sz="1700" dirty="0"/>
              <a:t> </a:t>
            </a:r>
            <a:r>
              <a:rPr lang="en-US" sz="1700" dirty="0" err="1"/>
              <a:t>literackim</a:t>
            </a:r>
            <a:r>
              <a:rPr lang="en-US" sz="1700" dirty="0"/>
              <a:t> </a:t>
            </a:r>
            <a:br>
              <a:rPr lang="pl-PL" sz="1700" dirty="0"/>
            </a:br>
            <a:r>
              <a:rPr lang="en-US" sz="1700" dirty="0" err="1"/>
              <a:t>na</a:t>
            </a:r>
            <a:r>
              <a:rPr lang="en-US" sz="1700" dirty="0"/>
              <a:t> </a:t>
            </a:r>
            <a:r>
              <a:rPr lang="en-US" sz="1700" dirty="0" err="1"/>
              <a:t>przykładzie</a:t>
            </a:r>
            <a:r>
              <a:rPr lang="en-US" sz="1700" dirty="0"/>
              <a:t> </a:t>
            </a:r>
            <a:r>
              <a:rPr lang="pl-PL" sz="1700" i="1" dirty="0"/>
              <a:t>Roku </a:t>
            </a:r>
            <a:r>
              <a:rPr lang="en-US" sz="1700" i="1" dirty="0"/>
              <a:t>1984 </a:t>
            </a:r>
            <a:r>
              <a:rPr lang="en-US" sz="1700" dirty="0" err="1"/>
              <a:t>George’a</a:t>
            </a:r>
            <a:r>
              <a:rPr lang="en-US" sz="1700" dirty="0"/>
              <a:t> </a:t>
            </a:r>
            <a:r>
              <a:rPr lang="en-US" sz="1700" dirty="0" err="1"/>
              <a:t>Orwella</a:t>
            </a:r>
            <a:endParaRPr lang="en-US" sz="1700" dirty="0"/>
          </a:p>
          <a:p>
            <a:pPr indent="-228600">
              <a:buFont typeface="Arial" panose="020B0604020202020204" pitchFamily="34" charset="0"/>
              <a:buChar char="•"/>
            </a:pPr>
            <a:endParaRPr lang="en-US" sz="1700" dirty="0"/>
          </a:p>
          <a:p>
            <a:endParaRPr lang="pl-PL" sz="1700" dirty="0"/>
          </a:p>
          <a:p>
            <a:r>
              <a:rPr lang="en-US" sz="1400" b="1" dirty="0"/>
              <a:t>Dorota </a:t>
            </a:r>
            <a:r>
              <a:rPr lang="en-US" sz="1400" b="1" dirty="0" err="1"/>
              <a:t>Konowrocka-Sawa</a:t>
            </a:r>
            <a:r>
              <a:rPr lang="en-US" sz="1400" b="1" dirty="0"/>
              <a:t> </a:t>
            </a:r>
            <a:br>
              <a:rPr lang="pl-PL" sz="1400" b="1" dirty="0"/>
            </a:br>
            <a:r>
              <a:rPr lang="en-US" sz="1400" dirty="0" err="1"/>
              <a:t>tłumaczka</a:t>
            </a:r>
            <a:r>
              <a:rPr lang="en-US" sz="1400" dirty="0"/>
              <a:t> </a:t>
            </a:r>
            <a:r>
              <a:rPr lang="en-US" sz="1400" dirty="0" err="1"/>
              <a:t>literacka</a:t>
            </a:r>
            <a:r>
              <a:rPr lang="en-US" sz="1400" dirty="0"/>
              <a:t> </a:t>
            </a:r>
            <a:br>
              <a:rPr lang="pl-PL" sz="1400" dirty="0"/>
            </a:br>
            <a:r>
              <a:rPr lang="en-US" sz="1400" dirty="0"/>
              <a:t>z </a:t>
            </a:r>
            <a:r>
              <a:rPr lang="en-US" sz="1400" dirty="0" err="1"/>
              <a:t>języka</a:t>
            </a:r>
            <a:r>
              <a:rPr lang="en-US" sz="1400" dirty="0"/>
              <a:t> </a:t>
            </a:r>
            <a:r>
              <a:rPr lang="en-US" sz="1400" dirty="0" err="1"/>
              <a:t>angielskiego</a:t>
            </a:r>
            <a:endParaRPr lang="en-US" sz="1400" dirty="0"/>
          </a:p>
        </p:txBody>
      </p:sp>
    </p:spTree>
    <p:extLst>
      <p:ext uri="{BB962C8B-B14F-4D97-AF65-F5344CB8AC3E}">
        <p14:creationId xmlns:p14="http://schemas.microsoft.com/office/powerpoint/2010/main" val="25564253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1E4C3D-BF9F-48D4-952C-BFEE5F0FF33F}"/>
              </a:ext>
            </a:extLst>
          </p:cNvPr>
          <p:cNvSpPr>
            <a:spLocks noGrp="1"/>
          </p:cNvSpPr>
          <p:nvPr>
            <p:ph type="title"/>
          </p:nvPr>
        </p:nvSpPr>
        <p:spPr/>
        <p:txBody>
          <a:bodyPr/>
          <a:lstStyle/>
          <a:p>
            <a:r>
              <a:rPr lang="pl-PL" dirty="0"/>
              <a:t>Winston spotyka Julię</a:t>
            </a:r>
          </a:p>
        </p:txBody>
      </p:sp>
      <p:sp>
        <p:nvSpPr>
          <p:cNvPr id="3" name="Symbol zastępczy zawartości 2">
            <a:extLst>
              <a:ext uri="{FF2B5EF4-FFF2-40B4-BE49-F238E27FC236}">
                <a16:creationId xmlns:a16="http://schemas.microsoft.com/office/drawing/2014/main" id="{D3B5B762-2259-4BF1-BCEE-0FC3E35396F8}"/>
              </a:ext>
            </a:extLst>
          </p:cNvPr>
          <p:cNvSpPr>
            <a:spLocks noGrp="1"/>
          </p:cNvSpPr>
          <p:nvPr>
            <p:ph idx="1"/>
          </p:nvPr>
        </p:nvSpPr>
        <p:spPr/>
        <p:txBody>
          <a:bodyPr/>
          <a:lstStyle/>
          <a:p>
            <a:pPr marL="0" indent="0">
              <a:buNone/>
            </a:pPr>
            <a:r>
              <a:rPr lang="en-US" sz="3200" dirty="0">
                <a:effectLst/>
                <a:latin typeface="Times New Roman" panose="02020603050405020304" pitchFamily="18" charset="0"/>
                <a:ea typeface="Calibri" panose="020F0502020204030204" pitchFamily="34" charset="0"/>
                <a:cs typeface="Calibri" panose="020F0502020204030204" pitchFamily="34" charset="0"/>
              </a:rPr>
              <a:t>Winston had disliked her from the very first moment of seeing her. He knew the reason. It was because of the atmosphere of hockey-fields and cold baths and community hikes and general clean-mindedness which she managed to carry about with her.</a:t>
            </a:r>
            <a:endParaRPr lang="pl-PL"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9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Obraz 1" descr="Obraz zawierający trawa, osoba, hokej na trawie, zawody lekkoatletyczne&#10;&#10;Opis wygenerowany automatycznie">
            <a:extLst>
              <a:ext uri="{FF2B5EF4-FFF2-40B4-BE49-F238E27FC236}">
                <a16:creationId xmlns:a16="http://schemas.microsoft.com/office/drawing/2014/main" id="{D864EC9C-37FA-47E8-B793-6978B7745BE5}"/>
              </a:ext>
            </a:extLst>
          </p:cNvPr>
          <p:cNvPicPr>
            <a:picLocks noChangeAspect="1"/>
          </p:cNvPicPr>
          <p:nvPr/>
        </p:nvPicPr>
        <p:blipFill rotWithShape="1">
          <a:blip r:embed="rId2"/>
          <a:srcRect l="8676" r="28174" b="2"/>
          <a:stretch/>
        </p:blipFill>
        <p:spPr>
          <a:xfrm>
            <a:off x="191086" y="171715"/>
            <a:ext cx="5813197" cy="6129087"/>
          </a:xfrm>
          <a:prstGeom prst="rect">
            <a:avLst/>
          </a:prstGeom>
        </p:spPr>
      </p:pic>
      <p:pic>
        <p:nvPicPr>
          <p:cNvPr id="3" name="Obraz 2" descr="Obraz zawierający zewnętrzne, trawa, niebo, góra&#10;&#10;Opis wygenerowany automatycznie">
            <a:extLst>
              <a:ext uri="{FF2B5EF4-FFF2-40B4-BE49-F238E27FC236}">
                <a16:creationId xmlns:a16="http://schemas.microsoft.com/office/drawing/2014/main" id="{33768CCF-E0B0-424A-8E44-8118C7BFB264}"/>
              </a:ext>
            </a:extLst>
          </p:cNvPr>
          <p:cNvPicPr>
            <a:picLocks noChangeAspect="1"/>
          </p:cNvPicPr>
          <p:nvPr/>
        </p:nvPicPr>
        <p:blipFill rotWithShape="1">
          <a:blip r:embed="rId3"/>
          <a:srcRect t="11386" b="835"/>
          <a:stretch/>
        </p:blipFill>
        <p:spPr>
          <a:xfrm>
            <a:off x="6196929" y="171716"/>
            <a:ext cx="5803986" cy="3171422"/>
          </a:xfrm>
          <a:prstGeom prst="rect">
            <a:avLst/>
          </a:prstGeom>
        </p:spPr>
      </p:pic>
      <p:pic>
        <p:nvPicPr>
          <p:cNvPr id="4" name="Obraz 3">
            <a:extLst>
              <a:ext uri="{FF2B5EF4-FFF2-40B4-BE49-F238E27FC236}">
                <a16:creationId xmlns:a16="http://schemas.microsoft.com/office/drawing/2014/main" id="{D2CDD89A-8951-4D29-87F3-310EB051210A}"/>
              </a:ext>
            </a:extLst>
          </p:cNvPr>
          <p:cNvPicPr>
            <a:picLocks noChangeAspect="1"/>
          </p:cNvPicPr>
          <p:nvPr/>
        </p:nvPicPr>
        <p:blipFill rotWithShape="1">
          <a:blip r:embed="rId4"/>
          <a:srcRect t="14406"/>
          <a:stretch/>
        </p:blipFill>
        <p:spPr>
          <a:xfrm>
            <a:off x="6196929" y="3514856"/>
            <a:ext cx="5786386" cy="2785950"/>
          </a:xfrm>
          <a:prstGeom prst="rect">
            <a:avLst/>
          </a:prstGeom>
        </p:spPr>
      </p:pic>
    </p:spTree>
    <p:extLst>
      <p:ext uri="{BB962C8B-B14F-4D97-AF65-F5344CB8AC3E}">
        <p14:creationId xmlns:p14="http://schemas.microsoft.com/office/powerpoint/2010/main" val="3095859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B4D84D6-8861-4E94-950D-D8F98DA61627}"/>
              </a:ext>
            </a:extLst>
          </p:cNvPr>
          <p:cNvSpPr txBox="1"/>
          <p:nvPr/>
        </p:nvSpPr>
        <p:spPr>
          <a:xfrm>
            <a:off x="569842" y="446758"/>
            <a:ext cx="10880035" cy="1200329"/>
          </a:xfrm>
          <a:prstGeom prst="rect">
            <a:avLst/>
          </a:prstGeom>
          <a:noFill/>
        </p:spPr>
        <p:txBody>
          <a:bodyPr wrap="square">
            <a:spAutoFit/>
          </a:bodyPr>
          <a:lstStyle/>
          <a:p>
            <a:pPr marL="0" indent="0">
              <a:buNone/>
            </a:pPr>
            <a:r>
              <a:rPr lang="en-US" sz="2400" dirty="0">
                <a:effectLst/>
                <a:latin typeface="Times New Roman" panose="02020603050405020304" pitchFamily="18" charset="0"/>
                <a:ea typeface="Calibri" panose="020F0502020204030204" pitchFamily="34" charset="0"/>
                <a:cs typeface="Calibri" panose="020F0502020204030204" pitchFamily="34" charset="0"/>
              </a:rPr>
              <a:t>Winston had disliked her from the very first moment of seeing her. He knew the reason. It was because of the atmosphere of hockey-fields and cold baths and community hikes and general clean-mindedness which she managed to carry about with her.</a:t>
            </a:r>
            <a:endParaRPr lang="pl-PL"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AD8796E4-00ED-4C6F-9C0A-32D51A7C5FD3}"/>
              </a:ext>
            </a:extLst>
          </p:cNvPr>
          <p:cNvSpPr txBox="1"/>
          <p:nvPr/>
        </p:nvSpPr>
        <p:spPr>
          <a:xfrm>
            <a:off x="569842" y="1994756"/>
            <a:ext cx="10880034" cy="863250"/>
          </a:xfrm>
          <a:prstGeom prst="rect">
            <a:avLst/>
          </a:prstGeom>
          <a:noFill/>
        </p:spPr>
        <p:txBody>
          <a:bodyPr wrap="square">
            <a:spAutoFit/>
          </a:bodyPr>
          <a:lstStyle/>
          <a:p>
            <a:pPr>
              <a:lnSpc>
                <a:spcPct val="107000"/>
              </a:lnSpc>
              <a:spcAft>
                <a:spcPts val="800"/>
              </a:spcAft>
            </a:pPr>
            <a:r>
              <a:rPr lang="pl-PL" sz="2400" dirty="0">
                <a:effectLst/>
                <a:latin typeface="Times New Roman" panose="02020603050405020304" pitchFamily="18" charset="0"/>
                <a:ea typeface="Calibri" panose="020F0502020204030204" pitchFamily="34" charset="0"/>
                <a:cs typeface="Calibri" panose="020F0502020204030204" pitchFamily="34" charset="0"/>
              </a:rPr>
              <a:t>Winston znielubił ją od pierwszego wejrzenia i znał powód: roztaczała aurę zimnych natrysków, turystyki krajoznawczej, hokeja na trawie i ogólnej prawomyślności.</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92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B4D84D6-8861-4E94-950D-D8F98DA61627}"/>
              </a:ext>
            </a:extLst>
          </p:cNvPr>
          <p:cNvSpPr txBox="1"/>
          <p:nvPr/>
        </p:nvSpPr>
        <p:spPr>
          <a:xfrm>
            <a:off x="569842" y="446758"/>
            <a:ext cx="10880035" cy="1200329"/>
          </a:xfrm>
          <a:prstGeom prst="rect">
            <a:avLst/>
          </a:prstGeom>
          <a:noFill/>
        </p:spPr>
        <p:txBody>
          <a:bodyPr wrap="square">
            <a:spAutoFit/>
          </a:bodyPr>
          <a:lstStyle/>
          <a:p>
            <a:pPr marL="0" indent="0">
              <a:buNone/>
            </a:pPr>
            <a:r>
              <a:rPr lang="en-US" sz="2400" dirty="0">
                <a:effectLst/>
                <a:latin typeface="Times New Roman" panose="02020603050405020304" pitchFamily="18" charset="0"/>
                <a:ea typeface="Calibri" panose="020F0502020204030204" pitchFamily="34" charset="0"/>
                <a:cs typeface="Calibri" panose="020F0502020204030204" pitchFamily="34" charset="0"/>
              </a:rPr>
              <a:t>Winston had disliked her from the very first moment of seeing her. He knew the reason. It was because of the atmosphere of hockey-fields and cold baths and community hikes and general clean-mindedness which she managed to carry about with her.</a:t>
            </a:r>
            <a:endParaRPr lang="pl-PL"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AD8796E4-00ED-4C6F-9C0A-32D51A7C5FD3}"/>
              </a:ext>
            </a:extLst>
          </p:cNvPr>
          <p:cNvSpPr txBox="1"/>
          <p:nvPr/>
        </p:nvSpPr>
        <p:spPr>
          <a:xfrm>
            <a:off x="569842" y="2138511"/>
            <a:ext cx="10880034" cy="799065"/>
          </a:xfrm>
          <a:prstGeom prst="rect">
            <a:avLst/>
          </a:prstGeom>
          <a:noFill/>
        </p:spPr>
        <p:txBody>
          <a:bodyPr wrap="square">
            <a:spAutoFit/>
          </a:bodyPr>
          <a:lstStyle/>
          <a:p>
            <a:pPr>
              <a:lnSpc>
                <a:spcPct val="107000"/>
              </a:lnSpc>
              <a:spcAft>
                <a:spcPts val="800"/>
              </a:spcAft>
            </a:pPr>
            <a:r>
              <a:rPr lang="pl-PL" sz="2200" dirty="0">
                <a:effectLst/>
                <a:latin typeface="Times New Roman" panose="02020603050405020304" pitchFamily="18" charset="0"/>
                <a:ea typeface="Calibri" panose="020F0502020204030204" pitchFamily="34" charset="0"/>
                <a:cs typeface="Calibri" panose="020F0502020204030204" pitchFamily="34" charset="0"/>
              </a:rPr>
              <a:t>Winston znielubił ją od pierwszego wejrzenia i znał powód: roztaczała aurę zimnych natrysków, turystyki krajoznawczej, hokeja na trawie i ogólnej prawomyślności.</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57527A78-B2FB-4C76-8C14-D95E41501225}"/>
              </a:ext>
            </a:extLst>
          </p:cNvPr>
          <p:cNvSpPr txBox="1"/>
          <p:nvPr/>
        </p:nvSpPr>
        <p:spPr>
          <a:xfrm>
            <a:off x="569842" y="3429000"/>
            <a:ext cx="10548732" cy="1260345"/>
          </a:xfrm>
          <a:prstGeom prst="rect">
            <a:avLst/>
          </a:prstGeom>
          <a:noFill/>
        </p:spPr>
        <p:txBody>
          <a:bodyPr wrap="square">
            <a:spAutoFit/>
          </a:bodyPr>
          <a:lstStyle/>
          <a:p>
            <a:pPr>
              <a:lnSpc>
                <a:spcPct val="107000"/>
              </a:lnSpc>
              <a:spcAft>
                <a:spcPts val="800"/>
              </a:spcAft>
            </a:pPr>
            <a:r>
              <a:rPr lang="pl-PL" sz="2400" dirty="0">
                <a:effectLst/>
                <a:latin typeface="Calibri" panose="020F0502020204030204" pitchFamily="34" charset="0"/>
                <a:ea typeface="Calibri" panose="020F0502020204030204" pitchFamily="34" charset="0"/>
                <a:cs typeface="Times New Roman" panose="02020603050405020304" pitchFamily="18" charset="0"/>
              </a:rPr>
              <a:t>Winstonowi od początku się nie podobała. Wiedział dlaczego. Wokół dziewczyny roztaczała się aura boisk do hokeja, kąpieli w przerębli i rajdów młodzieżowych – bił od niej blask prawomyślności.</a:t>
            </a:r>
          </a:p>
        </p:txBody>
      </p:sp>
    </p:spTree>
    <p:extLst>
      <p:ext uri="{BB962C8B-B14F-4D97-AF65-F5344CB8AC3E}">
        <p14:creationId xmlns:p14="http://schemas.microsoft.com/office/powerpoint/2010/main" val="112310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B4D84D6-8861-4E94-950D-D8F98DA61627}"/>
              </a:ext>
            </a:extLst>
          </p:cNvPr>
          <p:cNvSpPr txBox="1"/>
          <p:nvPr/>
        </p:nvSpPr>
        <p:spPr>
          <a:xfrm>
            <a:off x="569842" y="446758"/>
            <a:ext cx="10880035" cy="1200329"/>
          </a:xfrm>
          <a:prstGeom prst="rect">
            <a:avLst/>
          </a:prstGeom>
          <a:noFill/>
        </p:spPr>
        <p:txBody>
          <a:bodyPr wrap="square">
            <a:spAutoFit/>
          </a:bodyPr>
          <a:lstStyle/>
          <a:p>
            <a:pPr marL="0" indent="0">
              <a:buNone/>
            </a:pPr>
            <a:r>
              <a:rPr lang="en-US" sz="2400" dirty="0">
                <a:effectLst/>
                <a:latin typeface="Times New Roman" panose="02020603050405020304" pitchFamily="18" charset="0"/>
                <a:ea typeface="Calibri" panose="020F0502020204030204" pitchFamily="34" charset="0"/>
                <a:cs typeface="Calibri" panose="020F0502020204030204" pitchFamily="34" charset="0"/>
              </a:rPr>
              <a:t>Winston had disliked her from the very first moment of seeing her. He knew the reason. It was because of the atmosphere of hockey-fields and cold baths and community hikes and general clean-mindedness which she managed to carry about with her.</a:t>
            </a:r>
            <a:endParaRPr lang="pl-PL"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AD8796E4-00ED-4C6F-9C0A-32D51A7C5FD3}"/>
              </a:ext>
            </a:extLst>
          </p:cNvPr>
          <p:cNvSpPr txBox="1"/>
          <p:nvPr/>
        </p:nvSpPr>
        <p:spPr>
          <a:xfrm>
            <a:off x="569841" y="1856055"/>
            <a:ext cx="10880034" cy="799065"/>
          </a:xfrm>
          <a:prstGeom prst="rect">
            <a:avLst/>
          </a:prstGeom>
          <a:noFill/>
        </p:spPr>
        <p:txBody>
          <a:bodyPr wrap="square">
            <a:spAutoFit/>
          </a:bodyPr>
          <a:lstStyle/>
          <a:p>
            <a:pPr>
              <a:lnSpc>
                <a:spcPct val="107000"/>
              </a:lnSpc>
              <a:spcAft>
                <a:spcPts val="800"/>
              </a:spcAft>
            </a:pPr>
            <a:r>
              <a:rPr lang="pl-PL" sz="2200" dirty="0">
                <a:effectLst/>
                <a:latin typeface="Times New Roman" panose="02020603050405020304" pitchFamily="18" charset="0"/>
                <a:ea typeface="Calibri" panose="020F0502020204030204" pitchFamily="34" charset="0"/>
                <a:cs typeface="Calibri" panose="020F0502020204030204" pitchFamily="34" charset="0"/>
              </a:rPr>
              <a:t>Winston znielubił ją od pierwszego wejrzenia i znał powód: roztaczała aurę zimnych natrysków, turystyki krajoznawczej, hokeja na trawie i ogólnej prawomyślności.</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57527A78-B2FB-4C76-8C14-D95E41501225}"/>
              </a:ext>
            </a:extLst>
          </p:cNvPr>
          <p:cNvSpPr txBox="1"/>
          <p:nvPr/>
        </p:nvSpPr>
        <p:spPr>
          <a:xfrm>
            <a:off x="569841" y="2864088"/>
            <a:ext cx="10548732" cy="1163139"/>
          </a:xfrm>
          <a:prstGeom prst="rect">
            <a:avLst/>
          </a:prstGeom>
          <a:noFill/>
        </p:spPr>
        <p:txBody>
          <a:bodyPr wrap="square">
            <a:spAutoFit/>
          </a:bodyPr>
          <a:lstStyle/>
          <a:p>
            <a:pPr>
              <a:lnSpc>
                <a:spcPct val="107000"/>
              </a:lnSpc>
              <a:spcAft>
                <a:spcPts val="800"/>
              </a:spcAft>
            </a:pPr>
            <a:r>
              <a:rPr lang="pl-PL" sz="2200" dirty="0">
                <a:effectLst/>
                <a:latin typeface="Calibri" panose="020F0502020204030204" pitchFamily="34" charset="0"/>
                <a:ea typeface="Calibri" panose="020F0502020204030204" pitchFamily="34" charset="0"/>
                <a:cs typeface="Times New Roman" panose="02020603050405020304" pitchFamily="18" charset="0"/>
              </a:rPr>
              <a:t>Winstonowi od początku się nie podobała. Wiedział dlaczego. Wokół dziewczyny roztaczała się aura boisk do hokeja, kąpieli w przerębli i rajdów młodzieżowych – bił od niej blask prawomyślności.</a:t>
            </a:r>
          </a:p>
        </p:txBody>
      </p:sp>
      <p:sp>
        <p:nvSpPr>
          <p:cNvPr id="7" name="pole tekstowe 6">
            <a:extLst>
              <a:ext uri="{FF2B5EF4-FFF2-40B4-BE49-F238E27FC236}">
                <a16:creationId xmlns:a16="http://schemas.microsoft.com/office/drawing/2014/main" id="{9A27DC02-FD81-421E-A8B4-2E4B50CEA14D}"/>
              </a:ext>
            </a:extLst>
          </p:cNvPr>
          <p:cNvSpPr txBox="1"/>
          <p:nvPr/>
        </p:nvSpPr>
        <p:spPr>
          <a:xfrm>
            <a:off x="569841" y="4236195"/>
            <a:ext cx="10548731" cy="1258421"/>
          </a:xfrm>
          <a:prstGeom prst="rect">
            <a:avLst/>
          </a:prstGeom>
          <a:noFill/>
        </p:spPr>
        <p:txBody>
          <a:bodyPr wrap="square">
            <a:spAutoFit/>
          </a:bodyPr>
          <a:lstStyle/>
          <a:p>
            <a:pPr>
              <a:lnSpc>
                <a:spcPct val="107000"/>
              </a:lnSpc>
              <a:spcAft>
                <a:spcPts val="800"/>
              </a:spcAft>
            </a:pPr>
            <a:r>
              <a:rPr lang="pl-PL" sz="2400" dirty="0">
                <a:effectLst/>
                <a:latin typeface="Times New Roman" panose="02020603050405020304" pitchFamily="18" charset="0"/>
                <a:ea typeface="Calibri" panose="020F0502020204030204" pitchFamily="34" charset="0"/>
                <a:cs typeface="Calibri" panose="020F0502020204030204" pitchFamily="34" charset="0"/>
              </a:rPr>
              <a:t>Winston nie cierpiał jej, nienawidził od pierwszego wejrzenia. Doskonale wiedział dlaczego: drażnił go zapał do pieszych wędrówek, hokeja na trawie, zimnych pryszniców i prawomyślność, które zdawały się z niej promieniować.</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1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Obraz zawierający tekst, wewnątrz&#10;&#10;Opis wygenerowany automatycznie">
            <a:extLst>
              <a:ext uri="{FF2B5EF4-FFF2-40B4-BE49-F238E27FC236}">
                <a16:creationId xmlns:a16="http://schemas.microsoft.com/office/drawing/2014/main" id="{EFB73E7B-8A06-4751-AA88-8DB275BF2E53}"/>
              </a:ext>
            </a:extLst>
          </p:cNvPr>
          <p:cNvPicPr>
            <a:picLocks noChangeAspect="1"/>
          </p:cNvPicPr>
          <p:nvPr/>
        </p:nvPicPr>
        <p:blipFill>
          <a:blip r:embed="rId2"/>
          <a:stretch>
            <a:fillRect/>
          </a:stretch>
        </p:blipFill>
        <p:spPr>
          <a:xfrm>
            <a:off x="402101" y="583809"/>
            <a:ext cx="7271110" cy="5899762"/>
          </a:xfrm>
          <a:prstGeom prst="rect">
            <a:avLst/>
          </a:prstGeom>
        </p:spPr>
      </p:pic>
      <p:pic>
        <p:nvPicPr>
          <p:cNvPr id="3" name="Obraz 2" descr="Obraz zawierający tekst, osoba, gracz&#10;&#10;Opis wygenerowany automatycznie">
            <a:extLst>
              <a:ext uri="{FF2B5EF4-FFF2-40B4-BE49-F238E27FC236}">
                <a16:creationId xmlns:a16="http://schemas.microsoft.com/office/drawing/2014/main" id="{2BF886BF-C5CA-454E-9E7B-6C4818C7EE25}"/>
              </a:ext>
            </a:extLst>
          </p:cNvPr>
          <p:cNvPicPr>
            <a:picLocks noChangeAspect="1"/>
          </p:cNvPicPr>
          <p:nvPr/>
        </p:nvPicPr>
        <p:blipFill>
          <a:blip r:embed="rId3"/>
          <a:stretch>
            <a:fillRect/>
          </a:stretch>
        </p:blipFill>
        <p:spPr>
          <a:xfrm>
            <a:off x="6455264" y="135278"/>
            <a:ext cx="5334635" cy="4791710"/>
          </a:xfrm>
          <a:prstGeom prst="rect">
            <a:avLst/>
          </a:prstGeom>
        </p:spPr>
      </p:pic>
    </p:spTree>
    <p:extLst>
      <p:ext uri="{BB962C8B-B14F-4D97-AF65-F5344CB8AC3E}">
        <p14:creationId xmlns:p14="http://schemas.microsoft.com/office/powerpoint/2010/main" val="170802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Obraz zawierający wewnątrz, łóżko, sypialnia, stare&#10;&#10;Opis wygenerowany automatycznie">
            <a:extLst>
              <a:ext uri="{FF2B5EF4-FFF2-40B4-BE49-F238E27FC236}">
                <a16:creationId xmlns:a16="http://schemas.microsoft.com/office/drawing/2014/main" id="{A697B07A-FFE1-427C-BA03-D29EC36ED2F2}"/>
              </a:ext>
            </a:extLst>
          </p:cNvPr>
          <p:cNvPicPr>
            <a:picLocks noChangeAspect="1"/>
          </p:cNvPicPr>
          <p:nvPr/>
        </p:nvPicPr>
        <p:blipFill>
          <a:blip r:embed="rId2"/>
          <a:stretch>
            <a:fillRect/>
          </a:stretch>
        </p:blipFill>
        <p:spPr>
          <a:xfrm>
            <a:off x="335279" y="274710"/>
            <a:ext cx="7578315" cy="3154290"/>
          </a:xfrm>
          <a:prstGeom prst="rect">
            <a:avLst/>
          </a:prstGeom>
        </p:spPr>
      </p:pic>
      <p:pic>
        <p:nvPicPr>
          <p:cNvPr id="3" name="Obraz 2" descr="Obraz zawierający osoba, wewnątrz&#10;&#10;Opis wygenerowany automatycznie">
            <a:extLst>
              <a:ext uri="{FF2B5EF4-FFF2-40B4-BE49-F238E27FC236}">
                <a16:creationId xmlns:a16="http://schemas.microsoft.com/office/drawing/2014/main" id="{31DA1E92-166D-4B40-8A8E-5B80557A1810}"/>
              </a:ext>
            </a:extLst>
          </p:cNvPr>
          <p:cNvPicPr>
            <a:picLocks noChangeAspect="1"/>
          </p:cNvPicPr>
          <p:nvPr/>
        </p:nvPicPr>
        <p:blipFill>
          <a:blip r:embed="rId3"/>
          <a:stretch>
            <a:fillRect/>
          </a:stretch>
        </p:blipFill>
        <p:spPr>
          <a:xfrm>
            <a:off x="3182862" y="2912012"/>
            <a:ext cx="8818052" cy="3650860"/>
          </a:xfrm>
          <a:prstGeom prst="rect">
            <a:avLst/>
          </a:prstGeom>
        </p:spPr>
      </p:pic>
    </p:spTree>
    <p:extLst>
      <p:ext uri="{BB962C8B-B14F-4D97-AF65-F5344CB8AC3E}">
        <p14:creationId xmlns:p14="http://schemas.microsoft.com/office/powerpoint/2010/main" val="237273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Obraz zawierający osoba, mężczyzna, kapelusz, tłum&#10;&#10;Opis wygenerowany automatycznie">
            <a:extLst>
              <a:ext uri="{FF2B5EF4-FFF2-40B4-BE49-F238E27FC236}">
                <a16:creationId xmlns:a16="http://schemas.microsoft.com/office/drawing/2014/main" id="{79C791C5-750D-487C-8632-17EF72F4190E}"/>
              </a:ext>
            </a:extLst>
          </p:cNvPr>
          <p:cNvPicPr>
            <a:picLocks noChangeAspect="1"/>
          </p:cNvPicPr>
          <p:nvPr/>
        </p:nvPicPr>
        <p:blipFill>
          <a:blip r:embed="rId2"/>
          <a:stretch>
            <a:fillRect/>
          </a:stretch>
        </p:blipFill>
        <p:spPr>
          <a:xfrm>
            <a:off x="2300504" y="-17544"/>
            <a:ext cx="7610412" cy="6875544"/>
          </a:xfrm>
          <a:prstGeom prst="rect">
            <a:avLst/>
          </a:prstGeom>
        </p:spPr>
      </p:pic>
    </p:spTree>
    <p:extLst>
      <p:ext uri="{BB962C8B-B14F-4D97-AF65-F5344CB8AC3E}">
        <p14:creationId xmlns:p14="http://schemas.microsoft.com/office/powerpoint/2010/main" val="262633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1E4C3D-BF9F-48D4-952C-BFEE5F0FF33F}"/>
              </a:ext>
            </a:extLst>
          </p:cNvPr>
          <p:cNvSpPr>
            <a:spLocks noGrp="1"/>
          </p:cNvSpPr>
          <p:nvPr>
            <p:ph type="title"/>
          </p:nvPr>
        </p:nvSpPr>
        <p:spPr/>
        <p:txBody>
          <a:bodyPr/>
          <a:lstStyle/>
          <a:p>
            <a:r>
              <a:rPr lang="pl-PL" dirty="0"/>
              <a:t>Staruszek w metrze</a:t>
            </a:r>
          </a:p>
        </p:txBody>
      </p:sp>
      <p:sp>
        <p:nvSpPr>
          <p:cNvPr id="3" name="Symbol zastępczy zawartości 2">
            <a:extLst>
              <a:ext uri="{FF2B5EF4-FFF2-40B4-BE49-F238E27FC236}">
                <a16:creationId xmlns:a16="http://schemas.microsoft.com/office/drawing/2014/main" id="{D3B5B762-2259-4BF1-BCEE-0FC3E35396F8}"/>
              </a:ext>
            </a:extLst>
          </p:cNvPr>
          <p:cNvSpPr>
            <a:spLocks noGrp="1"/>
          </p:cNvSpPr>
          <p:nvPr>
            <p:ph idx="1"/>
          </p:nvPr>
        </p:nvSpPr>
        <p:spPr>
          <a:xfrm>
            <a:off x="1011936" y="1581912"/>
            <a:ext cx="10168128" cy="2526262"/>
          </a:xfrm>
        </p:spPr>
        <p:txBody>
          <a:bodyPr/>
          <a:lstStyle/>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Every few minutes the old man kept repeating:</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Ma, didn’t I? That’s what come of trusting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all along. 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the buggers.</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l-PL"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Obraz 3" descr="Obraz zawierający tekst&#10;&#10;Opis wygenerowany automatycznie">
            <a:extLst>
              <a:ext uri="{FF2B5EF4-FFF2-40B4-BE49-F238E27FC236}">
                <a16:creationId xmlns:a16="http://schemas.microsoft.com/office/drawing/2014/main" id="{E0139E07-E2DC-45B1-B9D6-E1B43608FA7B}"/>
              </a:ext>
            </a:extLst>
          </p:cNvPr>
          <p:cNvPicPr>
            <a:picLocks noChangeAspect="1"/>
          </p:cNvPicPr>
          <p:nvPr/>
        </p:nvPicPr>
        <p:blipFill>
          <a:blip r:embed="rId2"/>
          <a:stretch>
            <a:fillRect/>
          </a:stretch>
        </p:blipFill>
        <p:spPr>
          <a:xfrm>
            <a:off x="7502259" y="3538330"/>
            <a:ext cx="4107060" cy="2966210"/>
          </a:xfrm>
          <a:prstGeom prst="rect">
            <a:avLst/>
          </a:prstGeom>
        </p:spPr>
      </p:pic>
    </p:spTree>
    <p:extLst>
      <p:ext uri="{BB962C8B-B14F-4D97-AF65-F5344CB8AC3E}">
        <p14:creationId xmlns:p14="http://schemas.microsoft.com/office/powerpoint/2010/main" val="4291361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3B5B762-2259-4BF1-BCEE-0FC3E35396F8}"/>
              </a:ext>
            </a:extLst>
          </p:cNvPr>
          <p:cNvSpPr>
            <a:spLocks noGrp="1"/>
          </p:cNvSpPr>
          <p:nvPr>
            <p:ph idx="4294967295"/>
          </p:nvPr>
        </p:nvSpPr>
        <p:spPr>
          <a:xfrm>
            <a:off x="309490" y="202517"/>
            <a:ext cx="10169525" cy="2527300"/>
          </a:xfrm>
        </p:spPr>
        <p:txBody>
          <a:bodyPr/>
          <a:lstStyle/>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Every few minutes the old man kept repeating:</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Ma, didn’t I? That’s what come of trusting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all along. 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the buggers.</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l-PL"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pole tekstowe 7">
            <a:extLst>
              <a:ext uri="{FF2B5EF4-FFF2-40B4-BE49-F238E27FC236}">
                <a16:creationId xmlns:a16="http://schemas.microsoft.com/office/drawing/2014/main" id="{7A85B075-44F6-4202-9885-0907F88480D0}"/>
              </a:ext>
            </a:extLst>
          </p:cNvPr>
          <p:cNvSpPr txBox="1"/>
          <p:nvPr/>
        </p:nvSpPr>
        <p:spPr>
          <a:xfrm>
            <a:off x="309489" y="2546052"/>
            <a:ext cx="10000701" cy="1756186"/>
          </a:xfrm>
          <a:prstGeom prst="rect">
            <a:avLst/>
          </a:prstGeom>
          <a:noFill/>
        </p:spPr>
        <p:txBody>
          <a:bodyPr wrap="square">
            <a:spAutoFit/>
          </a:bodyPr>
          <a:lstStyle/>
          <a:p>
            <a:pPr>
              <a:lnSpc>
                <a:spcPct val="107000"/>
              </a:lnSpc>
              <a:spcAft>
                <a:spcPts val="800"/>
              </a:spcAft>
            </a:pPr>
            <a:r>
              <a:rPr lang="pl-PL" sz="2400" dirty="0">
                <a:effectLst/>
                <a:latin typeface="Times New Roman" panose="02020603050405020304" pitchFamily="18" charset="0"/>
                <a:ea typeface="Calibri" panose="020F0502020204030204" pitchFamily="34" charset="0"/>
                <a:cs typeface="Calibri" panose="020F0502020204030204" pitchFamily="34" charset="0"/>
              </a:rPr>
              <a:t>Co kilka minut stary człowiek powtarzał:</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2400" dirty="0">
                <a:effectLst/>
                <a:latin typeface="Times New Roman" panose="02020603050405020304" pitchFamily="18" charset="0"/>
                <a:ea typeface="Calibri" panose="020F0502020204030204" pitchFamily="34" charset="0"/>
                <a:cs typeface="Calibri" panose="020F0502020204030204" pitchFamily="34" charset="0"/>
              </a:rPr>
              <a:t>- Nie powinniśmy im byli ufać. Tak mówiłem, matka, no nie? Tak się to kończy, jak człowiek im zaufa. Tak mówiłem od samego początku. Nie powinniśmy byli ufać tym gnojkom.</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808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CA0A57-8D40-47BE-B086-05BB8DC6EF35}"/>
              </a:ext>
            </a:extLst>
          </p:cNvPr>
          <p:cNvSpPr>
            <a:spLocks noGrp="1"/>
          </p:cNvSpPr>
          <p:nvPr>
            <p:ph type="title"/>
          </p:nvPr>
        </p:nvSpPr>
        <p:spPr/>
        <p:txBody>
          <a:bodyPr/>
          <a:lstStyle/>
          <a:p>
            <a:r>
              <a:rPr lang="pl-PL" dirty="0"/>
              <a:t>…ale najpierw </a:t>
            </a:r>
            <a:r>
              <a:rPr lang="pl-PL" dirty="0" err="1"/>
              <a:t>Everdell</a:t>
            </a:r>
            <a:endParaRPr lang="pl-PL" dirty="0"/>
          </a:p>
        </p:txBody>
      </p:sp>
      <p:pic>
        <p:nvPicPr>
          <p:cNvPr id="5" name="Symbol zastępczy zawartości 4" descr="Obraz zawierający tekst, wewnątrz&#10;&#10;Opis wygenerowany automatycznie">
            <a:extLst>
              <a:ext uri="{FF2B5EF4-FFF2-40B4-BE49-F238E27FC236}">
                <a16:creationId xmlns:a16="http://schemas.microsoft.com/office/drawing/2014/main" id="{0B4A90F1-ED52-418A-8CB5-CDD96CED16D3}"/>
              </a:ext>
            </a:extLst>
          </p:cNvPr>
          <p:cNvPicPr>
            <a:picLocks noGrp="1" noChangeAspect="1"/>
          </p:cNvPicPr>
          <p:nvPr>
            <p:ph sz="half" idx="1"/>
          </p:nvPr>
        </p:nvPicPr>
        <p:blipFill>
          <a:blip r:embed="rId2"/>
          <a:stretch>
            <a:fillRect/>
          </a:stretch>
        </p:blipFill>
        <p:spPr>
          <a:xfrm>
            <a:off x="1248088" y="1788740"/>
            <a:ext cx="3476408" cy="4851210"/>
          </a:xfrm>
          <a:prstGeom prst="rect">
            <a:avLst/>
          </a:prstGeom>
        </p:spPr>
      </p:pic>
      <p:pic>
        <p:nvPicPr>
          <p:cNvPr id="6" name="Symbol zastępczy zawartości 5" descr="Obraz zawierający tekst&#10;&#10;Opis wygenerowany automatycznie">
            <a:extLst>
              <a:ext uri="{FF2B5EF4-FFF2-40B4-BE49-F238E27FC236}">
                <a16:creationId xmlns:a16="http://schemas.microsoft.com/office/drawing/2014/main" id="{DB837712-DCD6-4AE5-A18A-2E4B83CC2222}"/>
              </a:ext>
            </a:extLst>
          </p:cNvPr>
          <p:cNvPicPr>
            <a:picLocks noGrp="1" noChangeAspect="1"/>
          </p:cNvPicPr>
          <p:nvPr>
            <p:ph sz="half" idx="2"/>
          </p:nvPr>
        </p:nvPicPr>
        <p:blipFill>
          <a:blip r:embed="rId3"/>
          <a:stretch>
            <a:fillRect/>
          </a:stretch>
        </p:blipFill>
        <p:spPr>
          <a:xfrm>
            <a:off x="6671846" y="1788739"/>
            <a:ext cx="3558733" cy="4851211"/>
          </a:xfrm>
          <a:prstGeom prst="rect">
            <a:avLst/>
          </a:prstGeom>
        </p:spPr>
      </p:pic>
    </p:spTree>
    <p:extLst>
      <p:ext uri="{BB962C8B-B14F-4D97-AF65-F5344CB8AC3E}">
        <p14:creationId xmlns:p14="http://schemas.microsoft.com/office/powerpoint/2010/main" val="170576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3B5B762-2259-4BF1-BCEE-0FC3E35396F8}"/>
              </a:ext>
            </a:extLst>
          </p:cNvPr>
          <p:cNvSpPr>
            <a:spLocks noGrp="1"/>
          </p:cNvSpPr>
          <p:nvPr>
            <p:ph idx="4294967295"/>
          </p:nvPr>
        </p:nvSpPr>
        <p:spPr>
          <a:xfrm>
            <a:off x="309490" y="202517"/>
            <a:ext cx="10169525" cy="2527300"/>
          </a:xfrm>
        </p:spPr>
        <p:txBody>
          <a:bodyPr/>
          <a:lstStyle/>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Every few minutes the old man kept repeating:</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Ma, didn’t I? That’s what come of trusting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all along. 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the buggers.</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l-PL"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pole tekstowe 7">
            <a:extLst>
              <a:ext uri="{FF2B5EF4-FFF2-40B4-BE49-F238E27FC236}">
                <a16:creationId xmlns:a16="http://schemas.microsoft.com/office/drawing/2014/main" id="{7A85B075-44F6-4202-9885-0907F88480D0}"/>
              </a:ext>
            </a:extLst>
          </p:cNvPr>
          <p:cNvSpPr txBox="1"/>
          <p:nvPr/>
        </p:nvSpPr>
        <p:spPr>
          <a:xfrm>
            <a:off x="309489" y="2546052"/>
            <a:ext cx="10000701" cy="1069395"/>
          </a:xfrm>
          <a:prstGeom prst="rect">
            <a:avLst/>
          </a:prstGeom>
          <a:noFill/>
        </p:spPr>
        <p:txBody>
          <a:bodyPr wrap="square">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Co kilka minut stary człowiek powtarzał:</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 Nie powinniśmy im byli ufać. Tak mówiłem, matka, no nie? Tak się to kończy, jak człowiek im zaufa. Tak mówiłem od samego początku. Nie powinniśmy byli ufać tym gnojkom.</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F0F4B910-E565-476A-AE5A-168F38F3D87F}"/>
              </a:ext>
            </a:extLst>
          </p:cNvPr>
          <p:cNvSpPr txBox="1"/>
          <p:nvPr/>
        </p:nvSpPr>
        <p:spPr>
          <a:xfrm>
            <a:off x="309489" y="3942825"/>
            <a:ext cx="9576633" cy="863250"/>
          </a:xfrm>
          <a:prstGeom prst="rect">
            <a:avLst/>
          </a:prstGeom>
          <a:noFill/>
        </p:spPr>
        <p:txBody>
          <a:bodyPr wrap="square">
            <a:spAutoFit/>
          </a:bodyPr>
          <a:lstStyle/>
          <a:p>
            <a:pPr>
              <a:lnSpc>
                <a:spcPct val="107000"/>
              </a:lnSpc>
              <a:spcAft>
                <a:spcPts val="800"/>
              </a:spcAft>
            </a:pPr>
            <a:r>
              <a:rPr lang="pl-PL" sz="2400" dirty="0">
                <a:effectLst/>
                <a:latin typeface="Times New Roman" panose="02020603050405020304" pitchFamily="18" charset="0"/>
                <a:ea typeface="Calibri" panose="020F0502020204030204" pitchFamily="34" charset="0"/>
                <a:cs typeface="Calibri" panose="020F0502020204030204" pitchFamily="34" charset="0"/>
              </a:rPr>
              <a:t>- Nie trzeba było im ufać. Mówiłem ci, matka, nie? I teraz mamy za swoje. Od początku mówiłem. Nie trzeba było ufać skurwielom.</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960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3B5B762-2259-4BF1-BCEE-0FC3E35396F8}"/>
              </a:ext>
            </a:extLst>
          </p:cNvPr>
          <p:cNvSpPr>
            <a:spLocks noGrp="1"/>
          </p:cNvSpPr>
          <p:nvPr>
            <p:ph idx="4294967295"/>
          </p:nvPr>
        </p:nvSpPr>
        <p:spPr>
          <a:xfrm>
            <a:off x="309490" y="202517"/>
            <a:ext cx="10169525" cy="2527300"/>
          </a:xfrm>
        </p:spPr>
        <p:txBody>
          <a:bodyPr/>
          <a:lstStyle/>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Every few minutes the old man kept repeating:</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Ma, didn’t I? That’s what come of trusting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all along. 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the buggers.</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l-PL"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pole tekstowe 7">
            <a:extLst>
              <a:ext uri="{FF2B5EF4-FFF2-40B4-BE49-F238E27FC236}">
                <a16:creationId xmlns:a16="http://schemas.microsoft.com/office/drawing/2014/main" id="{7A85B075-44F6-4202-9885-0907F88480D0}"/>
              </a:ext>
            </a:extLst>
          </p:cNvPr>
          <p:cNvSpPr txBox="1"/>
          <p:nvPr/>
        </p:nvSpPr>
        <p:spPr>
          <a:xfrm>
            <a:off x="309489" y="2546052"/>
            <a:ext cx="10000701" cy="1069395"/>
          </a:xfrm>
          <a:prstGeom prst="rect">
            <a:avLst/>
          </a:prstGeom>
          <a:noFill/>
        </p:spPr>
        <p:txBody>
          <a:bodyPr wrap="square">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Co kilka minut stary człowiek powtarzał:</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 Nie powinniśmy im byli ufać. Tak mówiłem, matka, no nie? Tak się to kończy, jak człowiek im zaufa. Tak mówiłem od samego początku. Nie powinniśmy byli ufać tym gnojkom.</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F0F4B910-E565-476A-AE5A-168F38F3D87F}"/>
              </a:ext>
            </a:extLst>
          </p:cNvPr>
          <p:cNvSpPr txBox="1"/>
          <p:nvPr/>
        </p:nvSpPr>
        <p:spPr>
          <a:xfrm>
            <a:off x="309489" y="3942825"/>
            <a:ext cx="9576633" cy="670440"/>
          </a:xfrm>
          <a:prstGeom prst="rect">
            <a:avLst/>
          </a:prstGeom>
          <a:noFill/>
        </p:spPr>
        <p:txBody>
          <a:bodyPr wrap="square">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 Nie trzeba było im ufać. Mówiłem ci, matka, nie? I teraz mamy za swoje. Od początku mówiłem. Nie trzeba było ufać skurwielom.</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F7B21F80-B5AE-45DC-B252-F4E9636CFAED}"/>
              </a:ext>
            </a:extLst>
          </p:cNvPr>
          <p:cNvSpPr txBox="1"/>
          <p:nvPr/>
        </p:nvSpPr>
        <p:spPr>
          <a:xfrm>
            <a:off x="309489" y="5073352"/>
            <a:ext cx="9788668" cy="1258421"/>
          </a:xfrm>
          <a:prstGeom prst="rect">
            <a:avLst/>
          </a:prstGeom>
          <a:noFill/>
        </p:spPr>
        <p:txBody>
          <a:bodyPr wrap="square">
            <a:spAutoFit/>
          </a:bodyPr>
          <a:lstStyle/>
          <a:p>
            <a:pPr>
              <a:lnSpc>
                <a:spcPct val="107000"/>
              </a:lnSpc>
              <a:spcAft>
                <a:spcPts val="800"/>
              </a:spcAft>
            </a:pPr>
            <a:r>
              <a:rPr lang="pl-PL" sz="2400" dirty="0">
                <a:effectLst/>
                <a:latin typeface="Times New Roman" panose="02020603050405020304" pitchFamily="18" charset="0"/>
                <a:ea typeface="Calibri" panose="020F0502020204030204" pitchFamily="34" charset="0"/>
                <a:cs typeface="Calibri" panose="020F0502020204030204" pitchFamily="34" charset="0"/>
              </a:rPr>
              <a:t>- My nie powinniśmy byli im ufać. Mówiłem tak, prawda, mamuśka? I taki mamy skutek tego zaufania. A nie mówiłem tak od razu? Nie powinniśmy byli ufać tym zbójom.</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7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3B5B762-2259-4BF1-BCEE-0FC3E35396F8}"/>
              </a:ext>
            </a:extLst>
          </p:cNvPr>
          <p:cNvSpPr>
            <a:spLocks noGrp="1"/>
          </p:cNvSpPr>
          <p:nvPr>
            <p:ph idx="4294967295"/>
          </p:nvPr>
        </p:nvSpPr>
        <p:spPr>
          <a:xfrm>
            <a:off x="309490" y="202517"/>
            <a:ext cx="10169525" cy="2527300"/>
          </a:xfrm>
        </p:spPr>
        <p:txBody>
          <a:bodyPr/>
          <a:lstStyle/>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Every few minutes the old man kept repeating:</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Ma, didn’t I? That’s what come of trusting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I said so all along. We didn’t ought to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ave</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trusted the buggers.</a:t>
            </a:r>
            <a:endParaRPr lang="pl-PL"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l-PL"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pole tekstowe 7">
            <a:extLst>
              <a:ext uri="{FF2B5EF4-FFF2-40B4-BE49-F238E27FC236}">
                <a16:creationId xmlns:a16="http://schemas.microsoft.com/office/drawing/2014/main" id="{7A85B075-44F6-4202-9885-0907F88480D0}"/>
              </a:ext>
            </a:extLst>
          </p:cNvPr>
          <p:cNvSpPr txBox="1"/>
          <p:nvPr/>
        </p:nvSpPr>
        <p:spPr>
          <a:xfrm>
            <a:off x="309489" y="2546052"/>
            <a:ext cx="10000701" cy="1069395"/>
          </a:xfrm>
          <a:prstGeom prst="rect">
            <a:avLst/>
          </a:prstGeom>
          <a:noFill/>
        </p:spPr>
        <p:txBody>
          <a:bodyPr wrap="square">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Co kilka minut stary człowiek powtarzał:</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 Nie powinniśmy im byli ufać. Tak mówiłem, matka, no nie? Tak się to kończy, jak człowiek im zaufa. Tak mówiłem od samego początku. Nie powinniśmy byli ufać tym gnojkom.</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F0F4B910-E565-476A-AE5A-168F38F3D87F}"/>
              </a:ext>
            </a:extLst>
          </p:cNvPr>
          <p:cNvSpPr txBox="1"/>
          <p:nvPr/>
        </p:nvSpPr>
        <p:spPr>
          <a:xfrm>
            <a:off x="309489" y="3942825"/>
            <a:ext cx="9576633" cy="670440"/>
          </a:xfrm>
          <a:prstGeom prst="rect">
            <a:avLst/>
          </a:prstGeom>
          <a:noFill/>
        </p:spPr>
        <p:txBody>
          <a:bodyPr wrap="square">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 Nie trzeba było im ufać. Mówiłem ci, matka, nie? I teraz mamy za swoje. Od początku mówiłem. Nie trzeba było ufać skurwielom.</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F7B21F80-B5AE-45DC-B252-F4E9636CFAED}"/>
              </a:ext>
            </a:extLst>
          </p:cNvPr>
          <p:cNvSpPr txBox="1"/>
          <p:nvPr/>
        </p:nvSpPr>
        <p:spPr>
          <a:xfrm>
            <a:off x="309489" y="5073352"/>
            <a:ext cx="9788668" cy="1726691"/>
          </a:xfrm>
          <a:prstGeom prst="rect">
            <a:avLst/>
          </a:prstGeom>
          <a:noFill/>
        </p:spPr>
        <p:txBody>
          <a:bodyPr wrap="square">
            <a:spAutoFit/>
          </a:bodyPr>
          <a:lstStyle/>
          <a:p>
            <a:pPr>
              <a:lnSpc>
                <a:spcPct val="107000"/>
              </a:lnSpc>
              <a:spcAft>
                <a:spcPts val="800"/>
              </a:spcAft>
            </a:pPr>
            <a:r>
              <a:rPr lang="pl-PL" sz="2400" dirty="0">
                <a:effectLst/>
                <a:latin typeface="Times New Roman" panose="02020603050405020304" pitchFamily="18" charset="0"/>
                <a:ea typeface="Calibri" panose="020F0502020204030204" pitchFamily="34" charset="0"/>
                <a:cs typeface="Calibri" panose="020F0502020204030204" pitchFamily="34" charset="0"/>
              </a:rPr>
              <a:t>- Mówiłem, matka, nie </a:t>
            </a:r>
            <a:r>
              <a:rPr lang="pl-PL" sz="2400" dirty="0" err="1">
                <a:effectLst/>
                <a:latin typeface="Times New Roman" panose="02020603050405020304" pitchFamily="18" charset="0"/>
                <a:ea typeface="Calibri" panose="020F0502020204030204" pitchFamily="34" charset="0"/>
                <a:cs typeface="Calibri" panose="020F0502020204030204" pitchFamily="34" charset="0"/>
              </a:rPr>
              <a:t>trza</a:t>
            </a:r>
            <a:r>
              <a:rPr lang="pl-PL" sz="2400" dirty="0">
                <a:effectLst/>
                <a:latin typeface="Times New Roman" panose="02020603050405020304" pitchFamily="18" charset="0"/>
                <a:ea typeface="Calibri" panose="020F0502020204030204" pitchFamily="34" charset="0"/>
                <a:cs typeface="Calibri" panose="020F0502020204030204" pitchFamily="34" charset="0"/>
              </a:rPr>
              <a:t> im było wierzyć. Mówiłem czy nie mówiłem? Tyle z tego, jak człowiek bierze na wiarę. Mówiłem. Od początku mówiłem. Gnoje jedne, nie </a:t>
            </a:r>
            <a:r>
              <a:rPr lang="pl-PL" sz="2400" dirty="0" err="1">
                <a:effectLst/>
                <a:latin typeface="Times New Roman" panose="02020603050405020304" pitchFamily="18" charset="0"/>
                <a:ea typeface="Calibri" panose="020F0502020204030204" pitchFamily="34" charset="0"/>
                <a:cs typeface="Calibri" panose="020F0502020204030204" pitchFamily="34" charset="0"/>
              </a:rPr>
              <a:t>trza</a:t>
            </a:r>
            <a:r>
              <a:rPr lang="pl-PL" sz="2400" dirty="0">
                <a:effectLst/>
                <a:latin typeface="Times New Roman" panose="02020603050405020304" pitchFamily="18" charset="0"/>
                <a:ea typeface="Calibri" panose="020F0502020204030204" pitchFamily="34" charset="0"/>
                <a:cs typeface="Calibri" panose="020F0502020204030204" pitchFamily="34" charset="0"/>
              </a:rPr>
              <a:t> im było wierzyć.</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26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Obraz zawierający tekst&#10;&#10;Opis wygenerowany automatycznie">
            <a:extLst>
              <a:ext uri="{FF2B5EF4-FFF2-40B4-BE49-F238E27FC236}">
                <a16:creationId xmlns:a16="http://schemas.microsoft.com/office/drawing/2014/main" id="{224895A6-5C32-4678-A489-2C9E95D0BDF0}"/>
              </a:ext>
            </a:extLst>
          </p:cNvPr>
          <p:cNvPicPr>
            <a:picLocks noChangeAspect="1"/>
          </p:cNvPicPr>
          <p:nvPr/>
        </p:nvPicPr>
        <p:blipFill>
          <a:blip r:embed="rId2"/>
          <a:stretch>
            <a:fillRect/>
          </a:stretch>
        </p:blipFill>
        <p:spPr>
          <a:xfrm>
            <a:off x="292028" y="186803"/>
            <a:ext cx="11607941" cy="2234068"/>
          </a:xfrm>
          <a:prstGeom prst="rect">
            <a:avLst/>
          </a:prstGeom>
        </p:spPr>
      </p:pic>
      <p:pic>
        <p:nvPicPr>
          <p:cNvPr id="3" name="Obraz 2">
            <a:extLst>
              <a:ext uri="{FF2B5EF4-FFF2-40B4-BE49-F238E27FC236}">
                <a16:creationId xmlns:a16="http://schemas.microsoft.com/office/drawing/2014/main" id="{F3F5E7DD-018A-49C4-B303-FA62AFC8F28D}"/>
              </a:ext>
            </a:extLst>
          </p:cNvPr>
          <p:cNvPicPr>
            <a:picLocks noChangeAspect="1"/>
          </p:cNvPicPr>
          <p:nvPr/>
        </p:nvPicPr>
        <p:blipFill>
          <a:blip r:embed="rId3"/>
          <a:stretch>
            <a:fillRect/>
          </a:stretch>
        </p:blipFill>
        <p:spPr>
          <a:xfrm>
            <a:off x="292028" y="2420871"/>
            <a:ext cx="11479592" cy="2742094"/>
          </a:xfrm>
          <a:prstGeom prst="rect">
            <a:avLst/>
          </a:prstGeom>
        </p:spPr>
      </p:pic>
      <p:pic>
        <p:nvPicPr>
          <p:cNvPr id="4" name="Obraz 3">
            <a:extLst>
              <a:ext uri="{FF2B5EF4-FFF2-40B4-BE49-F238E27FC236}">
                <a16:creationId xmlns:a16="http://schemas.microsoft.com/office/drawing/2014/main" id="{1BD542FD-3D60-4070-8F0A-8A7B3D67342F}"/>
              </a:ext>
            </a:extLst>
          </p:cNvPr>
          <p:cNvPicPr>
            <a:picLocks noChangeAspect="1"/>
          </p:cNvPicPr>
          <p:nvPr/>
        </p:nvPicPr>
        <p:blipFill>
          <a:blip r:embed="rId4"/>
          <a:stretch>
            <a:fillRect/>
          </a:stretch>
        </p:blipFill>
        <p:spPr>
          <a:xfrm>
            <a:off x="335277" y="5162965"/>
            <a:ext cx="7375231" cy="1695035"/>
          </a:xfrm>
          <a:prstGeom prst="rect">
            <a:avLst/>
          </a:prstGeom>
        </p:spPr>
      </p:pic>
    </p:spTree>
    <p:extLst>
      <p:ext uri="{BB962C8B-B14F-4D97-AF65-F5344CB8AC3E}">
        <p14:creationId xmlns:p14="http://schemas.microsoft.com/office/powerpoint/2010/main" val="281795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24B69C-E736-4B7F-97A3-479FC05EBE26}"/>
              </a:ext>
            </a:extLst>
          </p:cNvPr>
          <p:cNvSpPr>
            <a:spLocks noGrp="1"/>
          </p:cNvSpPr>
          <p:nvPr>
            <p:ph type="title"/>
          </p:nvPr>
        </p:nvSpPr>
        <p:spPr/>
        <p:txBody>
          <a:bodyPr/>
          <a:lstStyle/>
          <a:p>
            <a:r>
              <a:rPr lang="pl-PL" dirty="0"/>
              <a:t>Dwójmyślenie</a:t>
            </a:r>
          </a:p>
        </p:txBody>
      </p:sp>
      <p:sp>
        <p:nvSpPr>
          <p:cNvPr id="3" name="Symbol zastępczy zawartości 2">
            <a:extLst>
              <a:ext uri="{FF2B5EF4-FFF2-40B4-BE49-F238E27FC236}">
                <a16:creationId xmlns:a16="http://schemas.microsoft.com/office/drawing/2014/main" id="{CB690ADA-EFA5-48FF-BB13-7A9CF904A5DD}"/>
              </a:ext>
            </a:extLst>
          </p:cNvPr>
          <p:cNvSpPr>
            <a:spLocks noGrp="1"/>
          </p:cNvSpPr>
          <p:nvPr>
            <p:ph idx="1"/>
          </p:nvPr>
        </p:nvSpPr>
        <p:spPr/>
        <p:txBody>
          <a:bodyPr/>
          <a:lstStyle/>
          <a:p>
            <a:pPr marL="0" indent="0">
              <a:buNone/>
            </a:pPr>
            <a:r>
              <a:rPr lang="en-US" sz="2400" dirty="0">
                <a:effectLst/>
                <a:latin typeface="Times New Roman" panose="02020603050405020304" pitchFamily="18" charset="0"/>
                <a:ea typeface="Calibri" panose="020F0502020204030204" pitchFamily="34" charset="0"/>
                <a:cs typeface="Calibri" panose="020F0502020204030204" pitchFamily="34" charset="0"/>
              </a:rPr>
              <a:t>It need hardly be said that the subtlest practitioners of </a:t>
            </a:r>
            <a:r>
              <a:rPr lang="en-US" sz="24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400" dirty="0">
                <a:effectLst/>
                <a:latin typeface="Times New Roman" panose="02020603050405020304" pitchFamily="18" charset="0"/>
                <a:ea typeface="Calibri" panose="020F0502020204030204" pitchFamily="34" charset="0"/>
                <a:cs typeface="Calibri" panose="020F0502020204030204" pitchFamily="34" charset="0"/>
              </a:rPr>
              <a:t> are those who invented </a:t>
            </a:r>
            <a:r>
              <a:rPr lang="en-US" sz="24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400" dirty="0">
                <a:effectLst/>
                <a:latin typeface="Times New Roman" panose="02020603050405020304" pitchFamily="18" charset="0"/>
                <a:ea typeface="Calibri" panose="020F0502020204030204" pitchFamily="34" charset="0"/>
                <a:cs typeface="Calibri" panose="020F0502020204030204" pitchFamily="34" charset="0"/>
              </a:rPr>
              <a:t> and know that it is a vast system of mental cheating. In our society, those who have the best knowledge of what is happening are also those who are furthest from seeing the world as it is. In general, the greater the understanding, the greater the delusion: the more intelligent, the less sane.</a:t>
            </a:r>
            <a:endParaRPr lang="pl-PL"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58422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3BF09EC-90CE-487D-B265-19C344573337}"/>
              </a:ext>
            </a:extLst>
          </p:cNvPr>
          <p:cNvSpPr txBox="1"/>
          <p:nvPr/>
        </p:nvSpPr>
        <p:spPr>
          <a:xfrm>
            <a:off x="649356" y="322808"/>
            <a:ext cx="10190922" cy="1785104"/>
          </a:xfrm>
          <a:prstGeom prst="rect">
            <a:avLst/>
          </a:prstGeom>
          <a:noFill/>
        </p:spPr>
        <p:txBody>
          <a:bodyPr wrap="square">
            <a:spAutoFit/>
          </a:bodyPr>
          <a:lstStyle/>
          <a:p>
            <a:pPr marL="0" indent="0">
              <a:buNone/>
            </a:pPr>
            <a:r>
              <a:rPr lang="en-US" sz="2200" dirty="0">
                <a:effectLst/>
                <a:latin typeface="Times New Roman" panose="02020603050405020304" pitchFamily="18" charset="0"/>
                <a:ea typeface="Calibri" panose="020F0502020204030204" pitchFamily="34" charset="0"/>
                <a:cs typeface="Calibri" panose="020F0502020204030204" pitchFamily="34" charset="0"/>
              </a:rPr>
              <a:t>It need hardly be said that the subtlest practitioners of </a:t>
            </a:r>
            <a:r>
              <a:rPr lang="en-US" sz="22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200" dirty="0">
                <a:effectLst/>
                <a:latin typeface="Times New Roman" panose="02020603050405020304" pitchFamily="18" charset="0"/>
                <a:ea typeface="Calibri" panose="020F0502020204030204" pitchFamily="34" charset="0"/>
                <a:cs typeface="Calibri" panose="020F0502020204030204" pitchFamily="34" charset="0"/>
              </a:rPr>
              <a:t> are those who invented </a:t>
            </a:r>
            <a:r>
              <a:rPr lang="en-US" sz="22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200" dirty="0">
                <a:effectLst/>
                <a:latin typeface="Times New Roman" panose="02020603050405020304" pitchFamily="18" charset="0"/>
                <a:ea typeface="Calibri" panose="020F0502020204030204" pitchFamily="34" charset="0"/>
                <a:cs typeface="Calibri" panose="020F0502020204030204" pitchFamily="34" charset="0"/>
              </a:rPr>
              <a:t> and know that it is a vast system of mental cheating. In our society, those who have the best knowledge of what is happening are also those who are furthest from seeing the world as it is. In general, the greater the understanding, the greater the delusion: the more intelligent, the less sane.</a:t>
            </a:r>
            <a:endParaRPr lang="pl-PL"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89F6D303-96F4-4113-AEB1-D5F3260048AB}"/>
              </a:ext>
            </a:extLst>
          </p:cNvPr>
          <p:cNvSpPr txBox="1"/>
          <p:nvPr/>
        </p:nvSpPr>
        <p:spPr>
          <a:xfrm>
            <a:off x="649355" y="2457387"/>
            <a:ext cx="10190921" cy="2610458"/>
          </a:xfrm>
          <a:prstGeom prst="rect">
            <a:avLst/>
          </a:prstGeom>
          <a:noFill/>
        </p:spPr>
        <p:txBody>
          <a:bodyPr wrap="square">
            <a:spAutoFit/>
          </a:bodyPr>
          <a:lstStyle/>
          <a:p>
            <a:pPr>
              <a:lnSpc>
                <a:spcPct val="107000"/>
              </a:lnSpc>
              <a:spcAft>
                <a:spcPts val="800"/>
              </a:spcAft>
            </a:pPr>
            <a:r>
              <a:rPr lang="pl-PL" sz="2200" dirty="0">
                <a:effectLst/>
                <a:latin typeface="Times New Roman" panose="02020603050405020304" pitchFamily="18" charset="0"/>
                <a:ea typeface="Calibri" panose="020F0502020204030204" pitchFamily="34" charset="0"/>
                <a:cs typeface="Calibri" panose="020F0502020204030204" pitchFamily="34" charset="0"/>
              </a:rPr>
              <a:t>W zasadzie nie trzeba mówić, że najbardziej finezyjnymi praktykami w stosowaniu dwójmyślenia są ci, którzy je stworzyli i najlepiej zdają sobie sprawę, jak złożony jest to system myślowego oszustwa. W naszym społeczeństwie ci, którzy mają najpełniejszą wiedzę o tym, co się faktycznie dzieje, to są równocześnie ludzie najdalsi od postrzegania świata takim, jakim jest on w rzeczywistości. Mówiąc najogólniej, im większe zrozumienie, tym większe oderwanie od rzeczywistości – im kto inteligentniejszy, tym mniej normalny.</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5954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3BF09EC-90CE-487D-B265-19C344573337}"/>
              </a:ext>
            </a:extLst>
          </p:cNvPr>
          <p:cNvSpPr txBox="1"/>
          <p:nvPr/>
        </p:nvSpPr>
        <p:spPr>
          <a:xfrm>
            <a:off x="649356" y="322808"/>
            <a:ext cx="10190922" cy="1785104"/>
          </a:xfrm>
          <a:prstGeom prst="rect">
            <a:avLst/>
          </a:prstGeom>
          <a:noFill/>
        </p:spPr>
        <p:txBody>
          <a:bodyPr wrap="square">
            <a:spAutoFit/>
          </a:bodyPr>
          <a:lstStyle/>
          <a:p>
            <a:pPr marL="0" indent="0">
              <a:buNone/>
            </a:pPr>
            <a:r>
              <a:rPr lang="en-US" sz="2200" dirty="0">
                <a:effectLst/>
                <a:latin typeface="Times New Roman" panose="02020603050405020304" pitchFamily="18" charset="0"/>
                <a:ea typeface="Calibri" panose="020F0502020204030204" pitchFamily="34" charset="0"/>
                <a:cs typeface="Calibri" panose="020F0502020204030204" pitchFamily="34" charset="0"/>
              </a:rPr>
              <a:t>It need hardly be said that the subtlest practitioners of </a:t>
            </a:r>
            <a:r>
              <a:rPr lang="en-US" sz="22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200" dirty="0">
                <a:effectLst/>
                <a:latin typeface="Times New Roman" panose="02020603050405020304" pitchFamily="18" charset="0"/>
                <a:ea typeface="Calibri" panose="020F0502020204030204" pitchFamily="34" charset="0"/>
                <a:cs typeface="Calibri" panose="020F0502020204030204" pitchFamily="34" charset="0"/>
              </a:rPr>
              <a:t> are those who invented </a:t>
            </a:r>
            <a:r>
              <a:rPr lang="en-US" sz="22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200" dirty="0">
                <a:effectLst/>
                <a:latin typeface="Times New Roman" panose="02020603050405020304" pitchFamily="18" charset="0"/>
                <a:ea typeface="Calibri" panose="020F0502020204030204" pitchFamily="34" charset="0"/>
                <a:cs typeface="Calibri" panose="020F0502020204030204" pitchFamily="34" charset="0"/>
              </a:rPr>
              <a:t> and know that it is a vast system of mental cheating. In our society, those who have the best knowledge of what is happening are also those who are furthest from seeing the world as it is. In general, the greater the understanding, the greater the delusion: the more intelligent, the less sane.</a:t>
            </a:r>
            <a:endParaRPr lang="pl-PL"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89F6D303-96F4-4113-AEB1-D5F3260048AB}"/>
              </a:ext>
            </a:extLst>
          </p:cNvPr>
          <p:cNvSpPr txBox="1"/>
          <p:nvPr/>
        </p:nvSpPr>
        <p:spPr>
          <a:xfrm>
            <a:off x="649355" y="2329833"/>
            <a:ext cx="10190921" cy="1855893"/>
          </a:xfrm>
          <a:prstGeom prst="rect">
            <a:avLst/>
          </a:prstGeom>
          <a:noFill/>
        </p:spPr>
        <p:txBody>
          <a:bodyPr wrap="square">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W zasadzie nie trzeba mówić, że najbardziej finezyjnymi praktykami w stosowaniu dwójmyślenia są ci, którzy je stworzyli i najlepiej zdają sobie sprawę, jak złożony jest to system myślowego oszustwa. W naszym społeczeństwie ci, którzy mają najpełniejszą wiedzę o tym, co się faktycznie dzieje, to są równocześnie ludzie najdalsi od postrzegania świata takim, jakim jest on w rzeczywistości. Mówiąc najogólniej, im większe zrozumienie, tym większe oderwanie od rzeczywistości – im kto inteligentniejszy, tym mniej normalny.</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4F8540E5-7D72-4E89-AC99-2E385BB1D5CE}"/>
              </a:ext>
            </a:extLst>
          </p:cNvPr>
          <p:cNvSpPr txBox="1"/>
          <p:nvPr/>
        </p:nvSpPr>
        <p:spPr>
          <a:xfrm>
            <a:off x="649355" y="4407647"/>
            <a:ext cx="10707758" cy="1885901"/>
          </a:xfrm>
          <a:prstGeom prst="rect">
            <a:avLst/>
          </a:prstGeom>
          <a:noFill/>
        </p:spPr>
        <p:txBody>
          <a:bodyPr wrap="square">
            <a:spAutoFit/>
          </a:bodyPr>
          <a:lstStyle/>
          <a:p>
            <a:pPr>
              <a:lnSpc>
                <a:spcPct val="107000"/>
              </a:lnSpc>
              <a:spcAft>
                <a:spcPts val="800"/>
              </a:spcAft>
            </a:pPr>
            <a:r>
              <a:rPr lang="pl-PL" sz="2200" dirty="0">
                <a:effectLst/>
                <a:latin typeface="Times New Roman" panose="02020603050405020304" pitchFamily="18" charset="0"/>
                <a:ea typeface="Calibri" panose="020F0502020204030204" pitchFamily="34" charset="0"/>
                <a:cs typeface="Calibri" panose="020F0502020204030204" pitchFamily="34" charset="0"/>
              </a:rPr>
              <a:t>Nie trzeba tłumaczyć, że najsubtelniejszymi użytkownikami dwumyślenia są ci, którzy je wymyślili i którzy wiedzą, że jest to skomplikowany system manipulacji. W naszym społeczeństwie ludzie, którzy najlepiej orientują się w tym, co się dzieje, to równocześnie ci, którzy są jak najdalej od właściwego postrzegania świata. Ogólnie rzecz biorąc, im większe rozeznanie, tym większa ułuda; im ktoś jest inteligentniejszy, tym mniej poczytalny.</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3160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3BF09EC-90CE-487D-B265-19C344573337}"/>
              </a:ext>
            </a:extLst>
          </p:cNvPr>
          <p:cNvSpPr txBox="1"/>
          <p:nvPr/>
        </p:nvSpPr>
        <p:spPr>
          <a:xfrm>
            <a:off x="649356" y="322808"/>
            <a:ext cx="10190922" cy="1785104"/>
          </a:xfrm>
          <a:prstGeom prst="rect">
            <a:avLst/>
          </a:prstGeom>
          <a:noFill/>
        </p:spPr>
        <p:txBody>
          <a:bodyPr wrap="square">
            <a:spAutoFit/>
          </a:bodyPr>
          <a:lstStyle/>
          <a:p>
            <a:pPr marL="0" indent="0">
              <a:buNone/>
            </a:pPr>
            <a:r>
              <a:rPr lang="en-US" sz="2200" dirty="0">
                <a:effectLst/>
                <a:latin typeface="Times New Roman" panose="02020603050405020304" pitchFamily="18" charset="0"/>
                <a:ea typeface="Calibri" panose="020F0502020204030204" pitchFamily="34" charset="0"/>
                <a:cs typeface="Calibri" panose="020F0502020204030204" pitchFamily="34" charset="0"/>
              </a:rPr>
              <a:t>It need hardly be said that the subtlest practitioners of </a:t>
            </a:r>
            <a:r>
              <a:rPr lang="en-US" sz="22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200" dirty="0">
                <a:effectLst/>
                <a:latin typeface="Times New Roman" panose="02020603050405020304" pitchFamily="18" charset="0"/>
                <a:ea typeface="Calibri" panose="020F0502020204030204" pitchFamily="34" charset="0"/>
                <a:cs typeface="Calibri" panose="020F0502020204030204" pitchFamily="34" charset="0"/>
              </a:rPr>
              <a:t> are those who invented </a:t>
            </a:r>
            <a:r>
              <a:rPr lang="en-US" sz="22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200" dirty="0">
                <a:effectLst/>
                <a:latin typeface="Times New Roman" panose="02020603050405020304" pitchFamily="18" charset="0"/>
                <a:ea typeface="Calibri" panose="020F0502020204030204" pitchFamily="34" charset="0"/>
                <a:cs typeface="Calibri" panose="020F0502020204030204" pitchFamily="34" charset="0"/>
              </a:rPr>
              <a:t> and know that it is a vast system of mental cheating. In our society, those who have the best knowledge of what is happening are also those who are furthest from seeing the world as it is. In general, the greater the understanding, the greater the delusion: the more intelligent, the less sane.</a:t>
            </a:r>
            <a:endParaRPr lang="pl-PL"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89F6D303-96F4-4113-AEB1-D5F3260048AB}"/>
              </a:ext>
            </a:extLst>
          </p:cNvPr>
          <p:cNvSpPr txBox="1"/>
          <p:nvPr/>
        </p:nvSpPr>
        <p:spPr>
          <a:xfrm>
            <a:off x="649355" y="2329833"/>
            <a:ext cx="10190921" cy="1855893"/>
          </a:xfrm>
          <a:prstGeom prst="rect">
            <a:avLst/>
          </a:prstGeom>
          <a:noFill/>
        </p:spPr>
        <p:txBody>
          <a:bodyPr wrap="square">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W zasadzie nie trzeba mówić, że najbardziej finezyjnymi praktykami w stosowaniu dwójmyślenia są ci, którzy je stworzyli i najlepiej zdają sobie sprawę, jak złożony jest to system myślowego oszustwa. W naszym społeczeństwie ci, którzy mają najpełniejszą wiedzę o tym, co się faktycznie dzieje, to są równocześnie ludzie najdalsi od postrzegania świata takim, jakim jest on w rzeczywistości. Mówiąc najogólniej, im większe zrozumienie, tym większe oderwanie od rzeczywistości – im kto inteligentniejszy, tym mniej normalny.</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4F8540E5-7D72-4E89-AC99-2E385BB1D5CE}"/>
              </a:ext>
            </a:extLst>
          </p:cNvPr>
          <p:cNvSpPr txBox="1"/>
          <p:nvPr/>
        </p:nvSpPr>
        <p:spPr>
          <a:xfrm>
            <a:off x="649355" y="4407647"/>
            <a:ext cx="10707758" cy="2352567"/>
          </a:xfrm>
          <a:prstGeom prst="rect">
            <a:avLst/>
          </a:prstGeom>
          <a:noFill/>
        </p:spPr>
        <p:txBody>
          <a:bodyPr wrap="square">
            <a:spAutoFit/>
          </a:bodyPr>
          <a:lstStyle/>
          <a:p>
            <a:pPr>
              <a:lnSpc>
                <a:spcPct val="107000"/>
              </a:lnSpc>
              <a:spcAft>
                <a:spcPts val="800"/>
              </a:spcAft>
            </a:pPr>
            <a:r>
              <a:rPr lang="pl-PL" sz="2200" dirty="0">
                <a:effectLst/>
                <a:latin typeface="Times New Roman" panose="02020603050405020304" pitchFamily="18" charset="0"/>
                <a:ea typeface="Calibri" panose="020F0502020204030204" pitchFamily="34" charset="0"/>
                <a:cs typeface="Calibri" panose="020F0502020204030204" pitchFamily="34" charset="0"/>
              </a:rPr>
              <a:t>Najsubtelniej, rzecz jasna, potrafią się posługiwać dwójmyśleniem ci, którzy je wymyślili i wiedzą, iż jest to złożony system myślowego oszustwa. W naszym społeczeństwie ludźmi z najpełniejszym rozeznaniem we wszystkim, co się dzieje, są równocześnie ludzie najdalsi od postrzegania świata takim, jakim jest naprawdę. Z reguły im większa orientacja, tym większe omamienie; im kto inteligentniejszy, tym bardziej szalony.</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30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3BF09EC-90CE-487D-B265-19C344573337}"/>
              </a:ext>
            </a:extLst>
          </p:cNvPr>
          <p:cNvSpPr txBox="1"/>
          <p:nvPr/>
        </p:nvSpPr>
        <p:spPr>
          <a:xfrm>
            <a:off x="649356" y="322808"/>
            <a:ext cx="10190922" cy="1785104"/>
          </a:xfrm>
          <a:prstGeom prst="rect">
            <a:avLst/>
          </a:prstGeom>
          <a:noFill/>
        </p:spPr>
        <p:txBody>
          <a:bodyPr wrap="square">
            <a:spAutoFit/>
          </a:bodyPr>
          <a:lstStyle/>
          <a:p>
            <a:pPr marL="0" indent="0">
              <a:buNone/>
            </a:pPr>
            <a:r>
              <a:rPr lang="en-US" sz="2200" dirty="0">
                <a:effectLst/>
                <a:latin typeface="Times New Roman" panose="02020603050405020304" pitchFamily="18" charset="0"/>
                <a:ea typeface="Calibri" panose="020F0502020204030204" pitchFamily="34" charset="0"/>
                <a:cs typeface="Calibri" panose="020F0502020204030204" pitchFamily="34" charset="0"/>
              </a:rPr>
              <a:t>It need hardly be said that the subtlest practitioners of </a:t>
            </a:r>
            <a:r>
              <a:rPr lang="en-US" sz="22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200" dirty="0">
                <a:effectLst/>
                <a:latin typeface="Times New Roman" panose="02020603050405020304" pitchFamily="18" charset="0"/>
                <a:ea typeface="Calibri" panose="020F0502020204030204" pitchFamily="34" charset="0"/>
                <a:cs typeface="Calibri" panose="020F0502020204030204" pitchFamily="34" charset="0"/>
              </a:rPr>
              <a:t> are those who invented </a:t>
            </a:r>
            <a:r>
              <a:rPr lang="en-US" sz="2200" i="1" dirty="0">
                <a:effectLst/>
                <a:latin typeface="Times New Roman" panose="02020603050405020304" pitchFamily="18" charset="0"/>
                <a:ea typeface="Calibri" panose="020F0502020204030204" pitchFamily="34" charset="0"/>
                <a:cs typeface="Calibri" panose="020F0502020204030204" pitchFamily="34" charset="0"/>
              </a:rPr>
              <a:t>doublethink</a:t>
            </a:r>
            <a:r>
              <a:rPr lang="en-US" sz="2200" dirty="0">
                <a:effectLst/>
                <a:latin typeface="Times New Roman" panose="02020603050405020304" pitchFamily="18" charset="0"/>
                <a:ea typeface="Calibri" panose="020F0502020204030204" pitchFamily="34" charset="0"/>
                <a:cs typeface="Calibri" panose="020F0502020204030204" pitchFamily="34" charset="0"/>
              </a:rPr>
              <a:t> and know that it is a vast system of mental cheating. In our society, those who have the best knowledge of what is happening are also those who are furthest from seeing the world as it is. In general, the greater the understanding, the greater the delusion: the more intelligent, the less sane.</a:t>
            </a:r>
            <a:endParaRPr lang="pl-PL"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89F6D303-96F4-4113-AEB1-D5F3260048AB}"/>
              </a:ext>
            </a:extLst>
          </p:cNvPr>
          <p:cNvSpPr txBox="1"/>
          <p:nvPr/>
        </p:nvSpPr>
        <p:spPr>
          <a:xfrm>
            <a:off x="649355" y="2329833"/>
            <a:ext cx="10190921" cy="1855893"/>
          </a:xfrm>
          <a:prstGeom prst="rect">
            <a:avLst/>
          </a:prstGeom>
          <a:noFill/>
        </p:spPr>
        <p:txBody>
          <a:bodyPr wrap="square">
            <a:spAutoFit/>
          </a:bodyPr>
          <a:lstStyle/>
          <a:p>
            <a:pPr>
              <a:lnSpc>
                <a:spcPct val="107000"/>
              </a:lnSpc>
              <a:spcAft>
                <a:spcPts val="800"/>
              </a:spcAft>
            </a:pPr>
            <a:r>
              <a:rPr lang="pl-PL" dirty="0">
                <a:effectLst/>
                <a:latin typeface="Times New Roman" panose="02020603050405020304" pitchFamily="18" charset="0"/>
                <a:ea typeface="Calibri" panose="020F0502020204030204" pitchFamily="34" charset="0"/>
                <a:cs typeface="Calibri" panose="020F0502020204030204" pitchFamily="34" charset="0"/>
              </a:rPr>
              <a:t>W zasadzie nie trzeba mówić, że najbardziej finezyjnymi praktykami w stosowaniu dwójmyślenia są ci, którzy je stworzyli i najlepiej zdają sobie sprawę, jak złożony jest to system myślowego oszustwa. W naszym społeczeństwie ci, którzy mają najpełniejszą wiedzę o tym, co się faktycznie dzieje, to są równocześnie ludzie najdalsi od postrzegania świata takim, jakim jest on w rzeczywistości. Mówiąc najogólniej, im większe zrozumienie, tym większe oderwanie od rzeczywistości – im kto inteligentniejszy, tym mniej normalny.</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4F8540E5-7D72-4E89-AC99-2E385BB1D5CE}"/>
              </a:ext>
            </a:extLst>
          </p:cNvPr>
          <p:cNvSpPr txBox="1"/>
          <p:nvPr/>
        </p:nvSpPr>
        <p:spPr>
          <a:xfrm>
            <a:off x="649355" y="4407647"/>
            <a:ext cx="10707758" cy="1990288"/>
          </a:xfrm>
          <a:prstGeom prst="rect">
            <a:avLst/>
          </a:prstGeom>
          <a:noFill/>
        </p:spPr>
        <p:txBody>
          <a:bodyPr wrap="square">
            <a:spAutoFit/>
          </a:bodyPr>
          <a:lstStyle/>
          <a:p>
            <a:pPr>
              <a:lnSpc>
                <a:spcPct val="107000"/>
              </a:lnSpc>
              <a:spcAft>
                <a:spcPts val="800"/>
              </a:spcAft>
            </a:pPr>
            <a:r>
              <a:rPr lang="pl-PL" sz="2200" dirty="0">
                <a:effectLst/>
                <a:latin typeface="Times New Roman" panose="02020603050405020304" pitchFamily="18" charset="0"/>
                <a:ea typeface="Calibri" panose="020F0502020204030204" pitchFamily="34" charset="0"/>
                <a:cs typeface="Calibri" panose="020F0502020204030204" pitchFamily="34" charset="0"/>
              </a:rPr>
              <a:t>Oczywiście najzręczniej posługują się dwójmyśleniem ci, którzy je wymyślili, dzięki czemu mają świadomość, że stanowi ono rozbudowany system zwodzenia umysłów. Dysponując najpełniejszą wiedzą, najdalsi są od widzenia świata takim, jakim jest. Im więcej danych, tym silniejsze urojenia; im wyższy poziom inteligencji, tym większy obłęd.</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9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3" name="Rectangle 3087">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04" name="Freeform: Shape 3089">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1984 - Big Brother Is Watching | Winston smith, Big brother, Good movies to  watch">
            <a:extLst>
              <a:ext uri="{FF2B5EF4-FFF2-40B4-BE49-F238E27FC236}">
                <a16:creationId xmlns:a16="http://schemas.microsoft.com/office/drawing/2014/main" id="{97893B83-DE70-4FCD-949C-1451F294A1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19" r="-1" b="18556"/>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9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51835A-3BD7-4692-9774-9970CC3CBC29}"/>
              </a:ext>
            </a:extLst>
          </p:cNvPr>
          <p:cNvSpPr>
            <a:spLocks noGrp="1"/>
          </p:cNvSpPr>
          <p:nvPr>
            <p:ph type="title"/>
          </p:nvPr>
        </p:nvSpPr>
        <p:spPr/>
        <p:txBody>
          <a:bodyPr/>
          <a:lstStyle/>
          <a:p>
            <a:r>
              <a:rPr lang="pl-PL" dirty="0"/>
              <a:t>Władca…</a:t>
            </a:r>
          </a:p>
        </p:txBody>
      </p:sp>
      <p:pic>
        <p:nvPicPr>
          <p:cNvPr id="1028" name="Picture 4" descr="Brak opisu.">
            <a:extLst>
              <a:ext uri="{FF2B5EF4-FFF2-40B4-BE49-F238E27FC236}">
                <a16:creationId xmlns:a16="http://schemas.microsoft.com/office/drawing/2014/main" id="{E1BEC27F-D61C-46C9-9D2E-CCAECBC773D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44753" y="1741180"/>
            <a:ext cx="3548818" cy="4904170"/>
          </a:xfrm>
          <a:prstGeom prst="rect">
            <a:avLst/>
          </a:prstGeom>
          <a:noFill/>
          <a:extLst>
            <a:ext uri="{909E8E84-426E-40DD-AFC4-6F175D3DCCD1}">
              <a14:hiddenFill xmlns:a14="http://schemas.microsoft.com/office/drawing/2010/main">
                <a:solidFill>
                  <a:srgbClr val="FFFFFF"/>
                </a:solidFill>
              </a14:hiddenFill>
            </a:ext>
          </a:extLst>
        </p:spPr>
      </p:pic>
      <p:pic>
        <p:nvPicPr>
          <p:cNvPr id="7" name="Symbol zastępczy zawartości 4" descr="Obraz zawierający tekst, wewnątrz&#10;&#10;Opis wygenerowany automatycznie">
            <a:extLst>
              <a:ext uri="{FF2B5EF4-FFF2-40B4-BE49-F238E27FC236}">
                <a16:creationId xmlns:a16="http://schemas.microsoft.com/office/drawing/2014/main" id="{B1F3C248-16EB-4652-89E1-F3C54FA8DCBF}"/>
              </a:ext>
            </a:extLst>
          </p:cNvPr>
          <p:cNvPicPr>
            <a:picLocks noGrp="1" noChangeAspect="1"/>
          </p:cNvPicPr>
          <p:nvPr>
            <p:ph sz="half" idx="1"/>
          </p:nvPr>
        </p:nvPicPr>
        <p:blipFill>
          <a:blip r:embed="rId3"/>
          <a:stretch>
            <a:fillRect/>
          </a:stretch>
        </p:blipFill>
        <p:spPr>
          <a:xfrm>
            <a:off x="1716258" y="1717971"/>
            <a:ext cx="3530991" cy="4927379"/>
          </a:xfrm>
          <a:prstGeom prst="rect">
            <a:avLst/>
          </a:prstGeom>
        </p:spPr>
      </p:pic>
    </p:spTree>
    <p:extLst>
      <p:ext uri="{BB962C8B-B14F-4D97-AF65-F5344CB8AC3E}">
        <p14:creationId xmlns:p14="http://schemas.microsoft.com/office/powerpoint/2010/main" val="409306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51835A-3BD7-4692-9774-9970CC3CBC29}"/>
              </a:ext>
            </a:extLst>
          </p:cNvPr>
          <p:cNvSpPr>
            <a:spLocks noGrp="1"/>
          </p:cNvSpPr>
          <p:nvPr>
            <p:ph type="title"/>
          </p:nvPr>
        </p:nvSpPr>
        <p:spPr/>
        <p:txBody>
          <a:bodyPr/>
          <a:lstStyle/>
          <a:p>
            <a:r>
              <a:rPr lang="pl-PL" dirty="0"/>
              <a:t>…i Poeta</a:t>
            </a:r>
          </a:p>
        </p:txBody>
      </p:sp>
      <p:pic>
        <p:nvPicPr>
          <p:cNvPr id="8" name="Symbol zastępczy zawartości 7" descr="Brak opisu.">
            <a:extLst>
              <a:ext uri="{FF2B5EF4-FFF2-40B4-BE49-F238E27FC236}">
                <a16:creationId xmlns:a16="http://schemas.microsoft.com/office/drawing/2014/main" id="{E12E8783-23D9-4548-8513-0221F25103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09339" y="1685116"/>
            <a:ext cx="3575803" cy="4954834"/>
          </a:xfrm>
          <a:prstGeom prst="rect">
            <a:avLst/>
          </a:prstGeom>
          <a:noFill/>
          <a:ln>
            <a:noFill/>
          </a:ln>
        </p:spPr>
      </p:pic>
      <p:pic>
        <p:nvPicPr>
          <p:cNvPr id="9" name="Symbol zastępczy zawartości 8" descr="Obraz zawierający tekst&#10;&#10;Opis wygenerowany automatycznie">
            <a:extLst>
              <a:ext uri="{FF2B5EF4-FFF2-40B4-BE49-F238E27FC236}">
                <a16:creationId xmlns:a16="http://schemas.microsoft.com/office/drawing/2014/main" id="{9959EDEB-EE52-4705-8C51-2DA7AE902042}"/>
              </a:ext>
            </a:extLst>
          </p:cNvPr>
          <p:cNvPicPr>
            <a:picLocks noGrp="1" noChangeAspect="1"/>
          </p:cNvPicPr>
          <p:nvPr>
            <p:ph sz="half" idx="1"/>
          </p:nvPr>
        </p:nvPicPr>
        <p:blipFill>
          <a:blip r:embed="rId3"/>
          <a:stretch>
            <a:fillRect/>
          </a:stretch>
        </p:blipFill>
        <p:spPr>
          <a:xfrm>
            <a:off x="1645920" y="1682397"/>
            <a:ext cx="3636743" cy="4957553"/>
          </a:xfrm>
          <a:prstGeom prst="rect">
            <a:avLst/>
          </a:prstGeom>
        </p:spPr>
      </p:pic>
    </p:spTree>
    <p:extLst>
      <p:ext uri="{BB962C8B-B14F-4D97-AF65-F5344CB8AC3E}">
        <p14:creationId xmlns:p14="http://schemas.microsoft.com/office/powerpoint/2010/main" val="11256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13">
            <a:extLst>
              <a:ext uri="{FF2B5EF4-FFF2-40B4-BE49-F238E27FC236}">
                <a16:creationId xmlns:a16="http://schemas.microsoft.com/office/drawing/2014/main" id="{16F48AD3-C8B3-4F74-B546-F12937F7D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532A783-7743-4BDB-8843-C687F580C37E}"/>
              </a:ext>
            </a:extLst>
          </p:cNvPr>
          <p:cNvSpPr>
            <a:spLocks noGrp="1"/>
          </p:cNvSpPr>
          <p:nvPr>
            <p:ph type="title"/>
          </p:nvPr>
        </p:nvSpPr>
        <p:spPr>
          <a:xfrm>
            <a:off x="7848600" y="1122363"/>
            <a:ext cx="4023360" cy="3204134"/>
          </a:xfrm>
        </p:spPr>
        <p:txBody>
          <a:bodyPr vert="horz" lIns="91440" tIns="45720" rIns="91440" bIns="45720" rtlCol="0" anchor="b">
            <a:normAutofit/>
          </a:bodyPr>
          <a:lstStyle/>
          <a:p>
            <a:pPr>
              <a:lnSpc>
                <a:spcPct val="90000"/>
              </a:lnSpc>
            </a:pPr>
            <a:r>
              <a:rPr lang="en-US" sz="4800"/>
              <a:t>The Raven</a:t>
            </a:r>
          </a:p>
        </p:txBody>
      </p:sp>
      <p:sp>
        <p:nvSpPr>
          <p:cNvPr id="4" name="Symbol zastępczy tekstu 3">
            <a:extLst>
              <a:ext uri="{FF2B5EF4-FFF2-40B4-BE49-F238E27FC236}">
                <a16:creationId xmlns:a16="http://schemas.microsoft.com/office/drawing/2014/main" id="{1B0547F9-7BB4-4301-852F-1714D0757725}"/>
              </a:ext>
            </a:extLst>
          </p:cNvPr>
          <p:cNvSpPr>
            <a:spLocks noGrp="1"/>
          </p:cNvSpPr>
          <p:nvPr>
            <p:ph type="body" sz="half" idx="2"/>
          </p:nvPr>
        </p:nvSpPr>
        <p:spPr>
          <a:xfrm>
            <a:off x="7848600" y="4872922"/>
            <a:ext cx="4023360" cy="1208141"/>
          </a:xfrm>
        </p:spPr>
        <p:txBody>
          <a:bodyPr vert="horz" lIns="91440" tIns="45720" rIns="91440" bIns="45720" rtlCol="0">
            <a:normAutofit/>
          </a:bodyPr>
          <a:lstStyle/>
          <a:p>
            <a:r>
              <a:rPr lang="en-US" sz="2000"/>
              <a:t>Edgar Allan Poe</a:t>
            </a:r>
          </a:p>
        </p:txBody>
      </p:sp>
      <p:pic>
        <p:nvPicPr>
          <p:cNvPr id="5" name="Symbol zastępczy zawartości 4" descr="Obraz zawierający tekst, osoba, czarny, stare&#10;&#10;Opis wygenerowany automatycznie">
            <a:extLst>
              <a:ext uri="{FF2B5EF4-FFF2-40B4-BE49-F238E27FC236}">
                <a16:creationId xmlns:a16="http://schemas.microsoft.com/office/drawing/2014/main" id="{4BC3752C-44E6-45A9-9F6C-CD44313BAA8B}"/>
              </a:ext>
            </a:extLst>
          </p:cNvPr>
          <p:cNvPicPr>
            <a:picLocks noGrp="1" noChangeAspect="1"/>
          </p:cNvPicPr>
          <p:nvPr>
            <p:ph idx="1"/>
          </p:nvPr>
        </p:nvPicPr>
        <p:blipFill>
          <a:blip r:embed="rId2"/>
          <a:stretch>
            <a:fillRect/>
          </a:stretch>
        </p:blipFill>
        <p:spPr>
          <a:xfrm>
            <a:off x="1668925" y="625683"/>
            <a:ext cx="4349760" cy="5454246"/>
          </a:xfrm>
          <a:prstGeom prst="rect">
            <a:avLst/>
          </a:prstGeom>
        </p:spPr>
      </p:pic>
      <p:sp>
        <p:nvSpPr>
          <p:cNvPr id="23"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38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7FB854-09D6-45B9-A174-13F6BAFF3EF8}"/>
              </a:ext>
            </a:extLst>
          </p:cNvPr>
          <p:cNvSpPr>
            <a:spLocks noGrp="1"/>
          </p:cNvSpPr>
          <p:nvPr>
            <p:ph type="title"/>
          </p:nvPr>
        </p:nvSpPr>
        <p:spPr/>
        <p:txBody>
          <a:bodyPr/>
          <a:lstStyle/>
          <a:p>
            <a:r>
              <a:rPr lang="pl-PL" dirty="0"/>
              <a:t>Kruk na dwa sposoby</a:t>
            </a:r>
          </a:p>
        </p:txBody>
      </p:sp>
      <p:sp>
        <p:nvSpPr>
          <p:cNvPr id="7" name="Rectangle 2">
            <a:extLst>
              <a:ext uri="{FF2B5EF4-FFF2-40B4-BE49-F238E27FC236}">
                <a16:creationId xmlns:a16="http://schemas.microsoft.com/office/drawing/2014/main" id="{096C8E50-C0B2-4267-8348-B1EE51D66A7E}"/>
              </a:ext>
            </a:extLst>
          </p:cNvPr>
          <p:cNvSpPr>
            <a:spLocks noGrp="1" noChangeArrowheads="1"/>
          </p:cNvSpPr>
          <p:nvPr>
            <p:ph sz="half" idx="1"/>
          </p:nvPr>
        </p:nvSpPr>
        <p:spPr bwMode="auto">
          <a:xfrm>
            <a:off x="424068" y="2037542"/>
            <a:ext cx="4558749" cy="41088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Północ była raz posępna,</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kiedym siedział wyczerpany</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studiowaniem nieprzystępnej</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wiedzy tomów zapomnianych.</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Gdy powieki ciężkie miałem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już drzemać zaczynałem,</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nagle stukot usłyszałem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niesłyszany od miesięcy:</a:t>
            </a:r>
          </a:p>
          <a:p>
            <a:pPr marL="0" marR="0" lvl="0" indent="0" algn="l" defTabSz="914400" rtl="0" eaLnBrk="0" fontAlgn="base" latinLnBrk="0" hangingPunct="0">
              <a:lnSpc>
                <a:spcPct val="100000"/>
              </a:lnSpc>
              <a:spcBef>
                <a:spcPct val="0"/>
              </a:spcBef>
              <a:spcAft>
                <a:spcPct val="0"/>
              </a:spcAft>
              <a:buClrTx/>
              <a:buSzTx/>
              <a:buFontTx/>
              <a:buNone/>
              <a:tabLst/>
            </a:pPr>
            <a:r>
              <a:rPr lang="pl-PL" altLang="pl-P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drzwi stukał ktoś z uporem.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Pewnie jakiś gość – mruknąłem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drzwi stuka, i nic więcej.</a:t>
            </a:r>
            <a:r>
              <a:rPr kumimoji="0" lang="pl-PL" altLang="pl-PL" sz="24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8" name="Rectangle 3">
            <a:extLst>
              <a:ext uri="{FF2B5EF4-FFF2-40B4-BE49-F238E27FC236}">
                <a16:creationId xmlns:a16="http://schemas.microsoft.com/office/drawing/2014/main" id="{365C7FA1-DDD2-4AE9-B898-589956478285}"/>
              </a:ext>
            </a:extLst>
          </p:cNvPr>
          <p:cNvSpPr>
            <a:spLocks noGrp="1" noChangeArrowheads="1"/>
          </p:cNvSpPr>
          <p:nvPr>
            <p:ph sz="half" idx="2"/>
          </p:nvPr>
        </p:nvSpPr>
        <p:spPr bwMode="auto">
          <a:xfrm>
            <a:off x="4982817" y="2037542"/>
            <a:ext cx="7092006" cy="20774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Noc już była, północ zgoła; rozmyślałem w pocie czoła</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Nad trwożliwą tajemnicą z dawna zapomnianych ksiąg,</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Przysypiając niespodzianie, gdy rozległo się pukanie,</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Jakby ciche chrobotanie w mój samotny, senny dom.</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Jakiś gość, powiadam sobie, w mój samotny stuka dom,</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Nocny gość – i tylko on.</a:t>
            </a:r>
            <a:r>
              <a:rPr kumimoji="0" lang="pl-PL" altLang="pl-PL" sz="2200" b="0" i="0" u="none" strike="noStrike" cap="none" normalizeH="0" baseline="0" dirty="0">
                <a:ln>
                  <a:noFill/>
                </a:ln>
                <a:solidFill>
                  <a:schemeClr val="tx1"/>
                </a:solidFill>
                <a:effectLst/>
              </a:rPr>
              <a:t> </a:t>
            </a:r>
            <a:endParaRPr kumimoji="0" lang="pl-PL" altLang="pl-PL"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686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7FB854-09D6-45B9-A174-13F6BAFF3EF8}"/>
              </a:ext>
            </a:extLst>
          </p:cNvPr>
          <p:cNvSpPr>
            <a:spLocks noGrp="1"/>
          </p:cNvSpPr>
          <p:nvPr>
            <p:ph type="title"/>
          </p:nvPr>
        </p:nvSpPr>
        <p:spPr/>
        <p:txBody>
          <a:bodyPr/>
          <a:lstStyle/>
          <a:p>
            <a:r>
              <a:rPr lang="pl-PL" dirty="0"/>
              <a:t>Kruk na dwa sposoby</a:t>
            </a:r>
          </a:p>
        </p:txBody>
      </p:sp>
      <p:sp>
        <p:nvSpPr>
          <p:cNvPr id="7" name="Rectangle 2">
            <a:extLst>
              <a:ext uri="{FF2B5EF4-FFF2-40B4-BE49-F238E27FC236}">
                <a16:creationId xmlns:a16="http://schemas.microsoft.com/office/drawing/2014/main" id="{096C8E50-C0B2-4267-8348-B1EE51D66A7E}"/>
              </a:ext>
            </a:extLst>
          </p:cNvPr>
          <p:cNvSpPr>
            <a:spLocks noGrp="1" noChangeArrowheads="1"/>
          </p:cNvSpPr>
          <p:nvPr>
            <p:ph sz="half" idx="1"/>
          </p:nvPr>
        </p:nvSpPr>
        <p:spPr bwMode="auto">
          <a:xfrm>
            <a:off x="424068" y="2037542"/>
            <a:ext cx="4558749" cy="41088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Północ była raz </a:t>
            </a:r>
            <a:r>
              <a:rPr kumimoji="0" lang="pl-PL" altLang="pl-PL" sz="2400" b="1"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posępna</a:t>
            </a: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kiedym siedział wyczerpany</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studiowaniem </a:t>
            </a:r>
            <a:r>
              <a:rPr kumimoji="0" lang="pl-PL" altLang="pl-PL" sz="2400" b="1"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nieprzystępnej</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wiedzy tomów zapomnianych.</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Gdy powieki ciężkie miałem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już drzemać zaczynałem,</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nagle stukot usłyszałem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1"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niesłyszany od miesięcy</a:t>
            </a: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pl-PL" altLang="pl-P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drzwi stukał ktoś </a:t>
            </a:r>
            <a:r>
              <a:rPr kumimoji="0" lang="pl-PL" altLang="pl-PL" sz="2400" b="1"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 uporem</a:t>
            </a: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Pewnie jakiś gość – mruknąłem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400" b="0" i="0" u="none" strike="noStrike" cap="none" normalizeH="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 drzwi stuka, i nic więcej.</a:t>
            </a:r>
            <a:r>
              <a:rPr kumimoji="0" lang="pl-PL" altLang="pl-PL" sz="24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8" name="Rectangle 3">
            <a:extLst>
              <a:ext uri="{FF2B5EF4-FFF2-40B4-BE49-F238E27FC236}">
                <a16:creationId xmlns:a16="http://schemas.microsoft.com/office/drawing/2014/main" id="{365C7FA1-DDD2-4AE9-B898-589956478285}"/>
              </a:ext>
            </a:extLst>
          </p:cNvPr>
          <p:cNvSpPr>
            <a:spLocks noGrp="1" noChangeArrowheads="1"/>
          </p:cNvSpPr>
          <p:nvPr>
            <p:ph sz="half" idx="2"/>
          </p:nvPr>
        </p:nvSpPr>
        <p:spPr bwMode="auto">
          <a:xfrm>
            <a:off x="4982817" y="2037542"/>
            <a:ext cx="7268336" cy="20774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Noc już była, północ zgoła; rozmyślałem w pocie czoła</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Nad </a:t>
            </a:r>
            <a:r>
              <a:rPr kumimoji="0" lang="pl-PL" altLang="pl-PL" sz="2200" b="1"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trwożliwą </a:t>
            </a: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tajemnicą z dawna zapomnianych ksiąg,</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Przysypiając niespodzianie, gdy rozległo się pukanie,</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Jakby </a:t>
            </a:r>
            <a:r>
              <a:rPr kumimoji="0" lang="pl-PL" altLang="pl-PL" sz="2200" b="1"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ciche chrobotanie </a:t>
            </a: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w mój samotny, senny dom.</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Jakiś gość, powiadam sobie, w mój samotny stuka dom,</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2200" b="0" i="0" u="none" strike="noStrike" cap="none" normalizeH="0" baseline="0" dirty="0">
                <a:ln>
                  <a:noFill/>
                </a:ln>
                <a:solidFill>
                  <a:srgbClr val="000000"/>
                </a:solidFill>
                <a:effectLst/>
                <a:latin typeface="Georgia" panose="02040502050405020303" pitchFamily="18" charset="0"/>
                <a:ea typeface="Times New Roman" panose="02020603050405020304" pitchFamily="18" charset="0"/>
                <a:cs typeface="Courier New" panose="02070309020205020404" pitchFamily="49" charset="0"/>
              </a:rPr>
              <a:t>Nocny gość – i tylko on.</a:t>
            </a:r>
            <a:r>
              <a:rPr kumimoji="0" lang="pl-PL" altLang="pl-PL" sz="2200" b="0" i="0" u="none" strike="noStrike" cap="none" normalizeH="0" baseline="0" dirty="0">
                <a:ln>
                  <a:noFill/>
                </a:ln>
                <a:solidFill>
                  <a:schemeClr val="tx1"/>
                </a:solidFill>
                <a:effectLst/>
              </a:rPr>
              <a:t> </a:t>
            </a:r>
            <a:endParaRPr kumimoji="0" lang="pl-PL" altLang="pl-PL"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576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FD7294-428E-4EEA-8E78-7BB3131065FA}"/>
              </a:ext>
            </a:extLst>
          </p:cNvPr>
          <p:cNvSpPr>
            <a:spLocks noGrp="1"/>
          </p:cNvSpPr>
          <p:nvPr>
            <p:ph type="title"/>
          </p:nvPr>
        </p:nvSpPr>
        <p:spPr/>
        <p:txBody>
          <a:bodyPr/>
          <a:lstStyle/>
          <a:p>
            <a:r>
              <a:rPr lang="pl-PL" dirty="0"/>
              <a:t>1984</a:t>
            </a:r>
          </a:p>
        </p:txBody>
      </p:sp>
      <p:pic>
        <p:nvPicPr>
          <p:cNvPr id="4" name="Symbol zastępczy zawartości 3" descr="Obraz zawierający niebo, zewnętrzne, transport, stare&#10;&#10;Opis wygenerowany automatycznie">
            <a:extLst>
              <a:ext uri="{FF2B5EF4-FFF2-40B4-BE49-F238E27FC236}">
                <a16:creationId xmlns:a16="http://schemas.microsoft.com/office/drawing/2014/main" id="{DBB197A3-E377-4875-8D07-1891502336B7}"/>
              </a:ext>
            </a:extLst>
          </p:cNvPr>
          <p:cNvPicPr>
            <a:picLocks noGrp="1" noChangeAspect="1"/>
          </p:cNvPicPr>
          <p:nvPr>
            <p:ph idx="1"/>
          </p:nvPr>
        </p:nvPicPr>
        <p:blipFill>
          <a:blip r:embed="rId2"/>
          <a:stretch>
            <a:fillRect/>
          </a:stretch>
        </p:blipFill>
        <p:spPr>
          <a:xfrm>
            <a:off x="1111234" y="1590261"/>
            <a:ext cx="9397739" cy="5050698"/>
          </a:xfrm>
          <a:prstGeom prst="rect">
            <a:avLst/>
          </a:prstGeom>
        </p:spPr>
      </p:pic>
    </p:spTree>
    <p:extLst>
      <p:ext uri="{BB962C8B-B14F-4D97-AF65-F5344CB8AC3E}">
        <p14:creationId xmlns:p14="http://schemas.microsoft.com/office/powerpoint/2010/main" val="339584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3">
            <a:extLst>
              <a:ext uri="{FF2B5EF4-FFF2-40B4-BE49-F238E27FC236}">
                <a16:creationId xmlns:a16="http://schemas.microsoft.com/office/drawing/2014/main" id="{16F48AD3-C8B3-4F74-B546-F12937F7D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D71D388-B5B3-4239-8538-12A3A0E978FE}"/>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err="1"/>
              <a:t>Jedna</a:t>
            </a:r>
            <a:r>
              <a:rPr lang="en-US" sz="4800" dirty="0"/>
              <a:t> </a:t>
            </a:r>
            <a:br>
              <a:rPr lang="pl-PL" sz="4800" dirty="0"/>
            </a:br>
            <a:r>
              <a:rPr lang="en-US" sz="4800" dirty="0"/>
              <a:t>z </a:t>
            </a:r>
            <a:r>
              <a:rPr lang="en-US" sz="4800" dirty="0" err="1"/>
              <a:t>pierwszych</a:t>
            </a:r>
            <a:r>
              <a:rPr lang="en-US" sz="4800" dirty="0"/>
              <a:t> </a:t>
            </a:r>
            <a:r>
              <a:rPr lang="en-US" sz="4800" dirty="0" err="1"/>
              <a:t>okładek</a:t>
            </a:r>
            <a:endParaRPr lang="en-US" sz="4800" dirty="0"/>
          </a:p>
        </p:txBody>
      </p:sp>
      <p:pic>
        <p:nvPicPr>
          <p:cNvPr id="5" name="Symbol zastępczy zawartości 4" descr="Obraz zawierający tekst, osoba, zewnętrzne, grupa&#10;&#10;Opis wygenerowany automatycznie">
            <a:extLst>
              <a:ext uri="{FF2B5EF4-FFF2-40B4-BE49-F238E27FC236}">
                <a16:creationId xmlns:a16="http://schemas.microsoft.com/office/drawing/2014/main" id="{29012884-4326-4504-8BE9-725B93794D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652" y="625683"/>
            <a:ext cx="5992276" cy="5992276"/>
          </a:xfrm>
          <a:prstGeom prst="rect">
            <a:avLst/>
          </a:prstGeom>
        </p:spPr>
      </p:pic>
      <p:sp>
        <p:nvSpPr>
          <p:cNvPr id="21"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665563"/>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0</TotalTime>
  <Words>2168</Words>
  <Application>Microsoft Office PowerPoint</Application>
  <PresentationFormat>Panoramiczny</PresentationFormat>
  <Paragraphs>96</Paragraphs>
  <Slides>29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29</vt:i4>
      </vt:variant>
    </vt:vector>
  </HeadingPairs>
  <TitlesOfParts>
    <vt:vector size="35" baseType="lpstr">
      <vt:lpstr>Arial</vt:lpstr>
      <vt:lpstr>Avenir Next LT Pro</vt:lpstr>
      <vt:lpstr>Calibri</vt:lpstr>
      <vt:lpstr>Georgia</vt:lpstr>
      <vt:lpstr>Times New Roman</vt:lpstr>
      <vt:lpstr>AccentBoxVTI</vt:lpstr>
      <vt:lpstr>Pięć wersji Orwella</vt:lpstr>
      <vt:lpstr>…ale najpierw Everdell</vt:lpstr>
      <vt:lpstr>Władca…</vt:lpstr>
      <vt:lpstr>…i Poeta</vt:lpstr>
      <vt:lpstr>The Raven</vt:lpstr>
      <vt:lpstr>Kruk na dwa sposoby</vt:lpstr>
      <vt:lpstr>Kruk na dwa sposoby</vt:lpstr>
      <vt:lpstr>1984</vt:lpstr>
      <vt:lpstr>Jedna  z pierwszych okładek</vt:lpstr>
      <vt:lpstr>Winston spotyka Julię</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Staruszek w metrze</vt:lpstr>
      <vt:lpstr>Prezentacja programu PowerPoint</vt:lpstr>
      <vt:lpstr>Prezentacja programu PowerPoint</vt:lpstr>
      <vt:lpstr>Prezentacja programu PowerPoint</vt:lpstr>
      <vt:lpstr>Prezentacja programu PowerPoint</vt:lpstr>
      <vt:lpstr>Prezentacja programu PowerPoint</vt:lpstr>
      <vt:lpstr>Dwójmyślenie</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Siedem wersji Orwella</dc:title>
  <dc:creator>Dorota Konowrocka-Sawa</dc:creator>
  <cp:lastModifiedBy>Agnieszka Kochanowska</cp:lastModifiedBy>
  <cp:revision>21</cp:revision>
  <dcterms:created xsi:type="dcterms:W3CDTF">2022-06-12T17:10:09Z</dcterms:created>
  <dcterms:modified xsi:type="dcterms:W3CDTF">2022-08-24T17:00:11Z</dcterms:modified>
</cp:coreProperties>
</file>