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61" r:id="rId6"/>
    <p:sldId id="257" r:id="rId7"/>
    <p:sldId id="282" r:id="rId8"/>
    <p:sldId id="262" r:id="rId9"/>
    <p:sldId id="281" r:id="rId10"/>
    <p:sldId id="280" r:id="rId11"/>
    <p:sldId id="265" r:id="rId12"/>
    <p:sldId id="266" r:id="rId13"/>
    <p:sldId id="277" r:id="rId14"/>
    <p:sldId id="275" r:id="rId15"/>
    <p:sldId id="279" r:id="rId16"/>
    <p:sldId id="283" r:id="rId17"/>
    <p:sldId id="278" r:id="rId18"/>
    <p:sldId id="273" r:id="rId19"/>
    <p:sldId id="272" r:id="rId20"/>
    <p:sldId id="274"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6" d="100"/>
          <a:sy n="76" d="100"/>
        </p:scale>
        <p:origin x="-64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DF95F09-17B5-42D8-8524-1FD9417F95D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B533C047-78E3-4755-ADCC-E22D81C1DD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3FC48D5A-41BD-41B5-9BEE-7E0DF27049EE}"/>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5" name="Symbol zastępczy stopki 4">
            <a:extLst>
              <a:ext uri="{FF2B5EF4-FFF2-40B4-BE49-F238E27FC236}">
                <a16:creationId xmlns="" xmlns:a16="http://schemas.microsoft.com/office/drawing/2014/main" id="{F9FFC40E-235E-4C11-A718-59275FE19D8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39C8CA12-17C6-4105-8309-ED88D60C8958}"/>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35860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8E00103-C247-4862-BEDC-1F47FA42CF8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3F3DC62F-D186-41E8-8C82-89562A250CB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48633319-62A2-47AA-AEF8-CC0AC5C13FD4}"/>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5" name="Symbol zastępczy stopki 4">
            <a:extLst>
              <a:ext uri="{FF2B5EF4-FFF2-40B4-BE49-F238E27FC236}">
                <a16:creationId xmlns="" xmlns:a16="http://schemas.microsoft.com/office/drawing/2014/main" id="{6E34415A-C8F1-467E-A12A-D00FB552585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0606413D-B2E2-4662-AAF0-AA732CD0069C}"/>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314305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EDABF43B-1AF8-490D-8191-427312529D6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EBE4391E-69DF-4BDC-96A4-94890E9FF65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257C629F-638E-48ED-8B23-DD6CAFDDB1C7}"/>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5" name="Symbol zastępczy stopki 4">
            <a:extLst>
              <a:ext uri="{FF2B5EF4-FFF2-40B4-BE49-F238E27FC236}">
                <a16:creationId xmlns="" xmlns:a16="http://schemas.microsoft.com/office/drawing/2014/main" id="{B0075B14-DE8B-40B1-9CBC-9384D44896E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59162D4-BD52-4F83-88BD-2F94351F489D}"/>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129447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EB76D79-5E42-404A-896B-E6D53455BC3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10763CEE-6021-49FD-9944-E893D7724AE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2DB9B500-CF8F-43AA-9FF2-9F78702E83CB}"/>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5" name="Symbol zastępczy stopki 4">
            <a:extLst>
              <a:ext uri="{FF2B5EF4-FFF2-40B4-BE49-F238E27FC236}">
                <a16:creationId xmlns="" xmlns:a16="http://schemas.microsoft.com/office/drawing/2014/main" id="{B10A1416-2F06-4A75-9CB5-44AE9603FA3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279A878-0AE6-4D6B-A96A-7C62B0350335}"/>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367888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83434A6-2C54-48F9-8EC9-08155B1CB1E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8ADA991D-7D6E-49E3-9860-350B14FA4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EC225EF2-E72E-41CC-82B5-21A232D86487}"/>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5" name="Symbol zastępczy stopki 4">
            <a:extLst>
              <a:ext uri="{FF2B5EF4-FFF2-40B4-BE49-F238E27FC236}">
                <a16:creationId xmlns="" xmlns:a16="http://schemas.microsoft.com/office/drawing/2014/main" id="{12321410-2F98-4162-941E-7DCBDB7304C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CAE354A9-3824-4211-82BF-EBC9A45A060F}"/>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28130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6A173F7-99F9-4993-941E-E47077841C1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6912C3AD-B580-4C63-9363-B27FC9182F3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78B0741F-C547-484E-8DF4-D2934F1825E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EAA0E168-8F17-4E23-8556-9FBD26B9D59B}"/>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6" name="Symbol zastępczy stopki 5">
            <a:extLst>
              <a:ext uri="{FF2B5EF4-FFF2-40B4-BE49-F238E27FC236}">
                <a16:creationId xmlns="" xmlns:a16="http://schemas.microsoft.com/office/drawing/2014/main" id="{D8559704-FC96-410D-B6BE-50D699E4410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65358B4E-57C0-44BE-805A-8A0771E2339B}"/>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339430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D35B52C-30A5-4B94-AA68-4A59557ABC5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CE7C8493-7E11-4089-B7FF-FFB8432D9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8CEEAA64-008F-4C0B-AB9A-2170F2B7A83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4803CA7E-21A4-4C6C-85E9-5B5E2858BE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7C0C6EEA-1579-45E0-AA19-825C0536368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13794DFB-0A51-4D60-9004-3A5D02D1DCFE}"/>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8" name="Symbol zastępczy stopki 7">
            <a:extLst>
              <a:ext uri="{FF2B5EF4-FFF2-40B4-BE49-F238E27FC236}">
                <a16:creationId xmlns="" xmlns:a16="http://schemas.microsoft.com/office/drawing/2014/main" id="{3D4FAE46-C37C-46C4-A329-27E01003D0F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2485BD18-FEA7-45B1-9432-D9D40F0E02C0}"/>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237676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CADBFEB-D131-4FFE-8824-60E6771E632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31FA54EC-3B66-45A6-9713-64E1FF76CFEB}"/>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4" name="Symbol zastępczy stopki 3">
            <a:extLst>
              <a:ext uri="{FF2B5EF4-FFF2-40B4-BE49-F238E27FC236}">
                <a16:creationId xmlns="" xmlns:a16="http://schemas.microsoft.com/office/drawing/2014/main" id="{76227AEF-30A7-4EFC-B949-9C151144630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13221666-D119-4934-A8C4-B1EB704602B2}"/>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14732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F316A432-85CC-4263-93B5-26D4CF829145}"/>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3" name="Symbol zastępczy stopki 2">
            <a:extLst>
              <a:ext uri="{FF2B5EF4-FFF2-40B4-BE49-F238E27FC236}">
                <a16:creationId xmlns="" xmlns:a16="http://schemas.microsoft.com/office/drawing/2014/main" id="{4599AFD7-6CD3-4DFD-BB42-5F061EB1976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E382D319-E8BF-4770-8AA5-B43A8BAD7344}"/>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200138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8CBA7DF-9650-41D6-A001-7F4C1A869AB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29E49E36-C48A-48B7-B0D8-FA6BCFCFF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14304906-620A-4AC6-9298-A6BC9B066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2C490896-CC31-4ACF-A808-250D61BE0634}"/>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6" name="Symbol zastępczy stopki 5">
            <a:extLst>
              <a:ext uri="{FF2B5EF4-FFF2-40B4-BE49-F238E27FC236}">
                <a16:creationId xmlns="" xmlns:a16="http://schemas.microsoft.com/office/drawing/2014/main" id="{BD86D8BC-C00D-4020-A0C7-FAD53888403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E685D002-8DFE-4F93-97BA-EB8BF53980FF}"/>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222856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E0A8100-2A11-4668-BA7B-454E41C1BB7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82C03637-AC9C-403E-8A07-657F01C49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5BA5BF03-A0F4-4C9A-BA42-B10E9500A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F0EE60A5-E6ED-47A3-B2E8-42C1518A604D}"/>
              </a:ext>
            </a:extLst>
          </p:cNvPr>
          <p:cNvSpPr>
            <a:spLocks noGrp="1"/>
          </p:cNvSpPr>
          <p:nvPr>
            <p:ph type="dt" sz="half" idx="10"/>
          </p:nvPr>
        </p:nvSpPr>
        <p:spPr/>
        <p:txBody>
          <a:bodyPr/>
          <a:lstStyle/>
          <a:p>
            <a:fld id="{9A3EF38A-64EC-4560-A13E-BECF5523078E}" type="datetimeFigureOut">
              <a:rPr lang="pl-PL" smtClean="0"/>
              <a:pPr/>
              <a:t>2019-10-05</a:t>
            </a:fld>
            <a:endParaRPr lang="pl-PL"/>
          </a:p>
        </p:txBody>
      </p:sp>
      <p:sp>
        <p:nvSpPr>
          <p:cNvPr id="6" name="Symbol zastępczy stopki 5">
            <a:extLst>
              <a:ext uri="{FF2B5EF4-FFF2-40B4-BE49-F238E27FC236}">
                <a16:creationId xmlns="" xmlns:a16="http://schemas.microsoft.com/office/drawing/2014/main" id="{A8B29B94-BD84-41C4-AF9C-DC8DFA56F44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ABEB4940-1187-44A9-9F87-3171190F6353}"/>
              </a:ext>
            </a:extLst>
          </p:cNvPr>
          <p:cNvSpPr>
            <a:spLocks noGrp="1"/>
          </p:cNvSpPr>
          <p:nvPr>
            <p:ph type="sldNum" sz="quarter" idx="12"/>
          </p:nvPr>
        </p:nvSpPr>
        <p:spPr/>
        <p:txBody>
          <a:body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82119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46EEB21C-7B8C-4494-A0DF-8FD3B59BC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B8A4B49A-2E5B-46DB-9D7F-AE4B7B22F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9A6D5604-A8F5-4118-AE26-6D9CAC433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EF38A-64EC-4560-A13E-BECF5523078E}" type="datetimeFigureOut">
              <a:rPr lang="pl-PL" smtClean="0"/>
              <a:pPr/>
              <a:t>2019-10-05</a:t>
            </a:fld>
            <a:endParaRPr lang="pl-PL"/>
          </a:p>
        </p:txBody>
      </p:sp>
      <p:sp>
        <p:nvSpPr>
          <p:cNvPr id="5" name="Symbol zastępczy stopki 4">
            <a:extLst>
              <a:ext uri="{FF2B5EF4-FFF2-40B4-BE49-F238E27FC236}">
                <a16:creationId xmlns="" xmlns:a16="http://schemas.microsoft.com/office/drawing/2014/main" id="{45E5A75D-21C8-47CE-8EB9-95E55EA22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CE1D5F10-DC25-448F-93D1-CD779DB2B5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EC3CD-8E89-42A1-A3F3-1B876E53003C}" type="slidenum">
              <a:rPr lang="pl-PL" smtClean="0"/>
              <a:pPr/>
              <a:t>‹#›</a:t>
            </a:fld>
            <a:endParaRPr lang="pl-PL"/>
          </a:p>
        </p:txBody>
      </p:sp>
    </p:spTree>
    <p:extLst>
      <p:ext uri="{BB962C8B-B14F-4D97-AF65-F5344CB8AC3E}">
        <p14:creationId xmlns="" xmlns:p14="http://schemas.microsoft.com/office/powerpoint/2010/main" val="531446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81DE306-2EE4-44CB-8891-F271E04F7F8A}"/>
              </a:ext>
            </a:extLst>
          </p:cNvPr>
          <p:cNvSpPr>
            <a:spLocks noGrp="1"/>
          </p:cNvSpPr>
          <p:nvPr>
            <p:ph type="ctrTitle"/>
          </p:nvPr>
        </p:nvSpPr>
        <p:spPr>
          <a:xfrm>
            <a:off x="804673" y="3320859"/>
            <a:ext cx="4524973" cy="2076333"/>
          </a:xfrm>
        </p:spPr>
        <p:txBody>
          <a:bodyPr vert="horz" lIns="91440" tIns="45720" rIns="91440" bIns="45720" rtlCol="0" anchor="t">
            <a:normAutofit fontScale="90000"/>
          </a:bodyPr>
          <a:lstStyle/>
          <a:p>
            <a:pPr algn="l"/>
            <a:r>
              <a:rPr lang="pl-PL" sz="4800" b="1" dirty="0"/>
              <a:t>Czy Kot </a:t>
            </a:r>
            <a:r>
              <a:rPr lang="pl-PL" sz="4800" b="1" dirty="0" smtClean="0"/>
              <a:t/>
            </a:r>
            <a:br>
              <a:rPr lang="pl-PL" sz="4800" b="1" dirty="0" smtClean="0"/>
            </a:br>
            <a:r>
              <a:rPr lang="pl-PL" sz="4800" b="1" dirty="0" smtClean="0"/>
              <a:t>z </a:t>
            </a:r>
            <a:r>
              <a:rPr lang="pl-PL" sz="4800" b="1" dirty="0" err="1"/>
              <a:t>Cheshire</a:t>
            </a:r>
            <a:r>
              <a:rPr lang="pl-PL" sz="4800" b="1" dirty="0"/>
              <a:t> </a:t>
            </a:r>
            <a:r>
              <a:rPr lang="pl-PL" sz="4800" b="1" dirty="0" smtClean="0"/>
              <a:t/>
            </a:r>
            <a:br>
              <a:rPr lang="pl-PL" sz="4800" b="1" dirty="0" smtClean="0"/>
            </a:br>
            <a:r>
              <a:rPr lang="pl-PL" sz="4800" b="1" dirty="0" smtClean="0"/>
              <a:t>i </a:t>
            </a:r>
            <a:r>
              <a:rPr lang="pl-PL" sz="4800" b="1" dirty="0" err="1"/>
              <a:t>Znikot</a:t>
            </a:r>
            <a:r>
              <a:rPr lang="pl-PL" sz="4800" b="1" dirty="0"/>
              <a:t> to ten sam kot? </a:t>
            </a:r>
            <a:endParaRPr lang="pl-PL" sz="4800" dirty="0"/>
          </a:p>
        </p:txBody>
      </p:sp>
      <p:sp>
        <p:nvSpPr>
          <p:cNvPr id="3" name="Podtytuł 2">
            <a:extLst>
              <a:ext uri="{FF2B5EF4-FFF2-40B4-BE49-F238E27FC236}">
                <a16:creationId xmlns="" xmlns:a16="http://schemas.microsoft.com/office/drawing/2014/main" id="{FF8565E8-7A74-48E2-82B3-036DAD26756F}"/>
              </a:ext>
            </a:extLst>
          </p:cNvPr>
          <p:cNvSpPr>
            <a:spLocks noGrp="1"/>
          </p:cNvSpPr>
          <p:nvPr>
            <p:ph type="subTitle" idx="1"/>
          </p:nvPr>
        </p:nvSpPr>
        <p:spPr>
          <a:xfrm>
            <a:off x="804673" y="2348680"/>
            <a:ext cx="4524973" cy="972180"/>
          </a:xfrm>
        </p:spPr>
        <p:txBody>
          <a:bodyPr vert="horz" lIns="91440" tIns="45720" rIns="91440" bIns="45720" rtlCol="0" anchor="b">
            <a:normAutofit/>
          </a:bodyPr>
          <a:lstStyle/>
          <a:p>
            <a:pPr algn="l"/>
            <a:r>
              <a:rPr lang="pl-PL" sz="2000" b="1" dirty="0"/>
              <a:t>O przekładach imion w „Alicji w Krainie Czarów” i innych </a:t>
            </a:r>
            <a:r>
              <a:rPr lang="pl-PL" sz="2000" b="1"/>
              <a:t>popularnych </a:t>
            </a:r>
            <a:r>
              <a:rPr lang="pl-PL" sz="2000" b="1" smtClean="0"/>
              <a:t>książkach</a:t>
            </a:r>
            <a:endParaRPr lang="en-US" sz="2000" dirty="0"/>
          </a:p>
        </p:txBody>
      </p:sp>
      <p:sp>
        <p:nvSpPr>
          <p:cNvPr id="83" name="Freeform: Shape 82">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descr="Obraz zawierający zwierzę, kot, siedzi, leżące&#10;&#10;Opis wygenerowany automatycznie">
            <a:extLst>
              <a:ext uri="{FF2B5EF4-FFF2-40B4-BE49-F238E27FC236}">
                <a16:creationId xmlns="" xmlns:a16="http://schemas.microsoft.com/office/drawing/2014/main" id="{EDB41B4A-7F5B-4B72-8B65-BD072C87C5EF}"/>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5405" r="23504"/>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 xmlns:p14="http://schemas.microsoft.com/office/powerpoint/2010/main" val="40327338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 książka&#10;&#10;Opis wygenerowany automatycznie">
            <a:extLst>
              <a:ext uri="{FF2B5EF4-FFF2-40B4-BE49-F238E27FC236}">
                <a16:creationId xmlns="" xmlns:a16="http://schemas.microsoft.com/office/drawing/2014/main" id="{15AF25EA-2351-421D-BE7B-56382EF7C7E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5176" y="0"/>
            <a:ext cx="8801647" cy="6858000"/>
          </a:xfrm>
          <a:prstGeom prst="rect">
            <a:avLst/>
          </a:prstGeom>
        </p:spPr>
      </p:pic>
    </p:spTree>
    <p:extLst>
      <p:ext uri="{BB962C8B-B14F-4D97-AF65-F5344CB8AC3E}">
        <p14:creationId xmlns="" xmlns:p14="http://schemas.microsoft.com/office/powerpoint/2010/main" val="253513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 xmlns:a16="http://schemas.microsoft.com/office/drawing/2014/main" id="{B4FFABCA-50A1-4D20-AF10-880229BC0DC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13" y="0"/>
            <a:ext cx="3842390" cy="6858000"/>
          </a:xfrm>
          <a:prstGeom prst="rect">
            <a:avLst/>
          </a:prstGeom>
        </p:spPr>
      </p:pic>
      <p:sp>
        <p:nvSpPr>
          <p:cNvPr id="2" name="Prostokąt 1">
            <a:extLst>
              <a:ext uri="{FF2B5EF4-FFF2-40B4-BE49-F238E27FC236}">
                <a16:creationId xmlns="" xmlns:a16="http://schemas.microsoft.com/office/drawing/2014/main" id="{942AE065-54E7-4AEF-9855-A9DFE433E612}"/>
              </a:ext>
            </a:extLst>
          </p:cNvPr>
          <p:cNvSpPr/>
          <p:nvPr/>
        </p:nvSpPr>
        <p:spPr>
          <a:xfrm>
            <a:off x="3922643" y="175017"/>
            <a:ext cx="8017566" cy="5863144"/>
          </a:xfrm>
          <a:prstGeom prst="rect">
            <a:avLst/>
          </a:prstGeom>
        </p:spPr>
        <p:txBody>
          <a:bodyPr wrap="square">
            <a:spAutoFit/>
          </a:bodyPr>
          <a:lstStyle/>
          <a:p>
            <a:r>
              <a:rPr lang="en-US" sz="2500" dirty="0"/>
              <a:t>‘What sort of people live about here?’</a:t>
            </a:r>
            <a:endParaRPr lang="pl-PL" sz="2500" dirty="0"/>
          </a:p>
          <a:p>
            <a:endParaRPr lang="en-US" sz="2500" dirty="0"/>
          </a:p>
          <a:p>
            <a:r>
              <a:rPr lang="en-US" sz="2500" dirty="0"/>
              <a:t>‘In that direction,’ the Cat said, waving its right paw round, ‘lives a Hatter: and in that direction,’ waving the other paw, ‘lives a March Hare. Visit either you like: they’re both mad.’</a:t>
            </a:r>
            <a:endParaRPr lang="pl-PL" sz="2500" dirty="0"/>
          </a:p>
          <a:p>
            <a:endParaRPr lang="en-US" sz="2500" dirty="0"/>
          </a:p>
          <a:p>
            <a:r>
              <a:rPr lang="en-US" sz="2500" dirty="0"/>
              <a:t>‘But I don’t want to go among mad people,’ Alice remarked.</a:t>
            </a:r>
            <a:endParaRPr lang="pl-PL" sz="2500" dirty="0"/>
          </a:p>
          <a:p>
            <a:endParaRPr lang="en-US" sz="2500" dirty="0"/>
          </a:p>
          <a:p>
            <a:r>
              <a:rPr lang="en-US" sz="2500" dirty="0"/>
              <a:t>‘Oh, you can’t help that,’ said the Cat: ‘we’re all mad here. I’m mad. You’re mad.’</a:t>
            </a:r>
            <a:endParaRPr lang="pl-PL" sz="2500" dirty="0"/>
          </a:p>
          <a:p>
            <a:endParaRPr lang="en-US" sz="2500" dirty="0"/>
          </a:p>
          <a:p>
            <a:r>
              <a:rPr lang="en-US" sz="2500" dirty="0"/>
              <a:t>‘How do you know I’m mad?’ said Alice.</a:t>
            </a:r>
            <a:endParaRPr lang="pl-PL" sz="2500" dirty="0"/>
          </a:p>
          <a:p>
            <a:endParaRPr lang="en-US" sz="2500" dirty="0"/>
          </a:p>
          <a:p>
            <a:r>
              <a:rPr lang="en-US" sz="2500" dirty="0"/>
              <a:t>‘You must be,’ said the Cat, ‘or you wouldn’t have come here.’</a:t>
            </a:r>
          </a:p>
        </p:txBody>
      </p:sp>
    </p:spTree>
    <p:extLst>
      <p:ext uri="{BB962C8B-B14F-4D97-AF65-F5344CB8AC3E}">
        <p14:creationId xmlns="" xmlns:p14="http://schemas.microsoft.com/office/powerpoint/2010/main" val="393511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wewnątrz&#10;&#10;Opis wygenerowany automatycznie">
            <a:extLst>
              <a:ext uri="{FF2B5EF4-FFF2-40B4-BE49-F238E27FC236}">
                <a16:creationId xmlns="" xmlns:a16="http://schemas.microsoft.com/office/drawing/2014/main" id="{380DBCD8-66D1-4F58-BA46-467FF7A7754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256619" cy="6858000"/>
          </a:xfrm>
          <a:prstGeom prst="rect">
            <a:avLst/>
          </a:prstGeom>
        </p:spPr>
      </p:pic>
      <p:sp>
        <p:nvSpPr>
          <p:cNvPr id="2" name="Prostokąt 1">
            <a:extLst>
              <a:ext uri="{FF2B5EF4-FFF2-40B4-BE49-F238E27FC236}">
                <a16:creationId xmlns="" xmlns:a16="http://schemas.microsoft.com/office/drawing/2014/main" id="{3CB9801C-6D85-40DC-96F0-0BEAF052F4D1}"/>
              </a:ext>
            </a:extLst>
          </p:cNvPr>
          <p:cNvSpPr/>
          <p:nvPr/>
        </p:nvSpPr>
        <p:spPr>
          <a:xfrm>
            <a:off x="4651513" y="316110"/>
            <a:ext cx="7341704" cy="6494085"/>
          </a:xfrm>
          <a:prstGeom prst="rect">
            <a:avLst/>
          </a:prstGeom>
        </p:spPr>
        <p:txBody>
          <a:bodyPr wrap="square">
            <a:spAutoFit/>
          </a:bodyPr>
          <a:lstStyle/>
          <a:p>
            <a:r>
              <a:rPr lang="pl-PL" sz="2600" dirty="0"/>
              <a:t>„A kto tutaj mieszka?”</a:t>
            </a:r>
          </a:p>
          <a:p>
            <a:r>
              <a:rPr lang="pl-PL" sz="2600" dirty="0"/>
              <a:t>„W tym kierunku – odpowiedział Kot, zataczając krąg łapą – mieszka Kapelusznik, a w tym kierunku – machnął tak samo drugą łapą – mieszka Zając Marcowy. Możesz sobie odwiedzić, którego zechcesz: obaj są stuknięci na </a:t>
            </a:r>
            <a:r>
              <a:rPr lang="pl-PL" sz="2600" dirty="0" smtClean="0"/>
              <a:t>umyśle”.</a:t>
            </a:r>
            <a:endParaRPr lang="pl-PL" sz="2600" dirty="0"/>
          </a:p>
          <a:p>
            <a:r>
              <a:rPr lang="pl-PL" sz="2600" dirty="0"/>
              <a:t>„Ale ja nie chcę mieć do czynienia z wariatami” </a:t>
            </a:r>
            <a:r>
              <a:rPr lang="pl-PL" sz="2600" dirty="0" smtClean="0"/>
              <a:t>– zastrzegła </a:t>
            </a:r>
            <a:r>
              <a:rPr lang="pl-PL" sz="2600" dirty="0"/>
              <a:t>się Alicja.</a:t>
            </a:r>
          </a:p>
          <a:p>
            <a:r>
              <a:rPr lang="pl-PL" sz="2600" dirty="0"/>
              <a:t>„Och, na to nic nie poradzisz – odpowiedział Kot. – Wszyscy tu jesteśmy stuknięci. Ja jestem wariat. Ty jesteś </a:t>
            </a:r>
            <a:r>
              <a:rPr lang="pl-PL" sz="2600" dirty="0" smtClean="0"/>
              <a:t>wariatka”.</a:t>
            </a:r>
            <a:endParaRPr lang="pl-PL" sz="2600" dirty="0"/>
          </a:p>
          <a:p>
            <a:r>
              <a:rPr lang="pl-PL" sz="2600" dirty="0"/>
              <a:t>„Skąd wiesz, że jestem obłąkana?” </a:t>
            </a:r>
            <a:r>
              <a:rPr lang="pl-PL" sz="2600" dirty="0" smtClean="0"/>
              <a:t>– </a:t>
            </a:r>
            <a:r>
              <a:rPr lang="pl-PL" sz="2600" dirty="0"/>
              <a:t>rzekła Alicja.</a:t>
            </a:r>
          </a:p>
          <a:p>
            <a:r>
              <a:rPr lang="pl-PL" sz="2600" dirty="0"/>
              <a:t>„Musisz być obłąkana – powiedział Kot – bo inaczej byś się tu nie przybłąkała”.</a:t>
            </a:r>
          </a:p>
          <a:p>
            <a:endParaRPr lang="pl-PL" sz="2600" dirty="0"/>
          </a:p>
          <a:p>
            <a:pPr algn="r"/>
            <a:r>
              <a:rPr lang="pl-PL" sz="2600" i="1" dirty="0"/>
              <a:t>tłum. Robert Stiller</a:t>
            </a:r>
          </a:p>
        </p:txBody>
      </p:sp>
    </p:spTree>
    <p:extLst>
      <p:ext uri="{BB962C8B-B14F-4D97-AF65-F5344CB8AC3E}">
        <p14:creationId xmlns="" xmlns:p14="http://schemas.microsoft.com/office/powerpoint/2010/main" val="198779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tekst, książka&#10;&#10;Opis wygenerowany automatycznie">
            <a:extLst>
              <a:ext uri="{FF2B5EF4-FFF2-40B4-BE49-F238E27FC236}">
                <a16:creationId xmlns="" xmlns:a16="http://schemas.microsoft.com/office/drawing/2014/main" id="{9C7A4288-37DB-4379-AA3C-3498327CB158}"/>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57538" y="-5523"/>
            <a:ext cx="5900737" cy="6841435"/>
          </a:xfrm>
          <a:prstGeom prst="rect">
            <a:avLst/>
          </a:prstGeom>
        </p:spPr>
      </p:pic>
    </p:spTree>
    <p:extLst>
      <p:ext uri="{BB962C8B-B14F-4D97-AF65-F5344CB8AC3E}">
        <p14:creationId xmlns="" xmlns:p14="http://schemas.microsoft.com/office/powerpoint/2010/main" val="199009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030C3DDE-A9BC-4133-A8D1-E2B5226EA3D1}"/>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0924" y="185738"/>
            <a:ext cx="10090150" cy="6486525"/>
          </a:xfrm>
          <a:prstGeom prst="rect">
            <a:avLst/>
          </a:prstGeom>
        </p:spPr>
      </p:pic>
    </p:spTree>
    <p:extLst>
      <p:ext uri="{BB962C8B-B14F-4D97-AF65-F5344CB8AC3E}">
        <p14:creationId xmlns="" xmlns:p14="http://schemas.microsoft.com/office/powerpoint/2010/main" val="209495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osoba, koń, zewnętrzne, odzież&#10;&#10;Opis wygenerowany automatycznie">
            <a:extLst>
              <a:ext uri="{FF2B5EF4-FFF2-40B4-BE49-F238E27FC236}">
                <a16:creationId xmlns="" xmlns:a16="http://schemas.microsoft.com/office/drawing/2014/main" id="{336D1ECE-888B-4D59-9173-7EA8FDE0A15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71207" y="0"/>
            <a:ext cx="4849586" cy="6858000"/>
          </a:xfrm>
          <a:prstGeom prst="rect">
            <a:avLst/>
          </a:prstGeom>
        </p:spPr>
      </p:pic>
    </p:spTree>
    <p:extLst>
      <p:ext uri="{BB962C8B-B14F-4D97-AF65-F5344CB8AC3E}">
        <p14:creationId xmlns="" xmlns:p14="http://schemas.microsoft.com/office/powerpoint/2010/main" val="201183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osoba, koń, zewnętrzne, odzież&#10;&#10;Opis wygenerowany automatycznie">
            <a:extLst>
              <a:ext uri="{FF2B5EF4-FFF2-40B4-BE49-F238E27FC236}">
                <a16:creationId xmlns="" xmlns:a16="http://schemas.microsoft.com/office/drawing/2014/main" id="{336D1ECE-888B-4D59-9173-7EA8FDE0A15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849586" cy="6858000"/>
          </a:xfrm>
          <a:prstGeom prst="rect">
            <a:avLst/>
          </a:prstGeom>
        </p:spPr>
      </p:pic>
      <p:sp>
        <p:nvSpPr>
          <p:cNvPr id="2" name="Prostokąt 1">
            <a:extLst>
              <a:ext uri="{FF2B5EF4-FFF2-40B4-BE49-F238E27FC236}">
                <a16:creationId xmlns="" xmlns:a16="http://schemas.microsoft.com/office/drawing/2014/main" id="{03F2578F-FF91-44FC-B0B6-8F5D08D40AC2}"/>
              </a:ext>
            </a:extLst>
          </p:cNvPr>
          <p:cNvSpPr/>
          <p:nvPr/>
        </p:nvSpPr>
        <p:spPr>
          <a:xfrm>
            <a:off x="5499652" y="382012"/>
            <a:ext cx="6096000" cy="6093976"/>
          </a:xfrm>
          <a:prstGeom prst="rect">
            <a:avLst/>
          </a:prstGeom>
        </p:spPr>
        <p:txBody>
          <a:bodyPr>
            <a:spAutoFit/>
          </a:bodyPr>
          <a:lstStyle/>
          <a:p>
            <a:r>
              <a:rPr lang="pl-PL" sz="2600" dirty="0" smtClean="0"/>
              <a:t>Prawdziwego </a:t>
            </a:r>
            <a:r>
              <a:rPr lang="pl-PL" sz="2600" dirty="0"/>
              <a:t>jego nazwiska nigdy nie słyszałem, znają go w okolicy wszyscy </a:t>
            </a:r>
            <a:r>
              <a:rPr lang="pl-PL" sz="2600" dirty="0" smtClean="0"/>
              <a:t/>
            </a:r>
            <a:br>
              <a:rPr lang="pl-PL" sz="2600" dirty="0" smtClean="0"/>
            </a:br>
            <a:r>
              <a:rPr lang="pl-PL" sz="2600" dirty="0" smtClean="0"/>
              <a:t>z </a:t>
            </a:r>
            <a:r>
              <a:rPr lang="pl-PL" sz="2600" dirty="0"/>
              <a:t>przezwiska Obieżyświat. Chodzi wielkimi krokami, nogi ma długie, ale nikomu się nie zwierza, dokąd mu tak pilno i </a:t>
            </a:r>
            <a:r>
              <a:rPr lang="pl-PL" sz="2600" dirty="0" smtClean="0"/>
              <a:t>dlaczego. </a:t>
            </a:r>
            <a:endParaRPr lang="pl-PL" sz="2600" dirty="0"/>
          </a:p>
          <a:p>
            <a:endParaRPr lang="pl-PL" sz="2600" dirty="0"/>
          </a:p>
          <a:p>
            <a:pPr algn="r"/>
            <a:r>
              <a:rPr lang="pl-PL" sz="2600" i="1" dirty="0"/>
              <a:t>tłum. Maria Skibniewska</a:t>
            </a:r>
          </a:p>
          <a:p>
            <a:endParaRPr lang="pl-PL" sz="2600" dirty="0"/>
          </a:p>
          <a:p>
            <a:r>
              <a:rPr lang="pl-PL" sz="2600" dirty="0" smtClean="0"/>
              <a:t>Nigdy </a:t>
            </a:r>
            <a:r>
              <a:rPr lang="pl-PL" sz="2600" dirty="0"/>
              <a:t>nie słyszałem jego prawdziwego nazwiska, ale w okolicy mówią o nim Łazik, nie mogą bowiem ustać w spokoju te jego długie nożyska, aczkolwiek trudno zgadnąć, gdzie wciąż mu tak </a:t>
            </a:r>
            <a:r>
              <a:rPr lang="pl-PL" sz="2600" dirty="0" smtClean="0"/>
              <a:t>spieszno. </a:t>
            </a:r>
            <a:endParaRPr lang="pl-PL" sz="2600" dirty="0"/>
          </a:p>
          <a:p>
            <a:endParaRPr lang="pl-PL" sz="2600" dirty="0"/>
          </a:p>
          <a:p>
            <a:pPr algn="r"/>
            <a:r>
              <a:rPr lang="pl-PL" sz="2600" i="1" dirty="0"/>
              <a:t>tłum. Jerzy Łoziński</a:t>
            </a:r>
          </a:p>
        </p:txBody>
      </p:sp>
    </p:spTree>
    <p:extLst>
      <p:ext uri="{BB962C8B-B14F-4D97-AF65-F5344CB8AC3E}">
        <p14:creationId xmlns="" xmlns:p14="http://schemas.microsoft.com/office/powerpoint/2010/main" val="39405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płot, mężczyzna, osoba, zewnętrzne&#10;&#10;Opis wygenerowany automatycznie">
            <a:extLst>
              <a:ext uri="{FF2B5EF4-FFF2-40B4-BE49-F238E27FC236}">
                <a16:creationId xmlns="" xmlns:a16="http://schemas.microsoft.com/office/drawing/2014/main" id="{62B8139B-1395-43D5-A352-C0241E8B7A0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7263"/>
            <a:ext cx="4664765" cy="6885264"/>
          </a:xfrm>
          <a:prstGeom prst="rect">
            <a:avLst/>
          </a:prstGeom>
        </p:spPr>
      </p:pic>
      <p:sp>
        <p:nvSpPr>
          <p:cNvPr id="2" name="Prostokąt 1">
            <a:extLst>
              <a:ext uri="{FF2B5EF4-FFF2-40B4-BE49-F238E27FC236}">
                <a16:creationId xmlns="" xmlns:a16="http://schemas.microsoft.com/office/drawing/2014/main" id="{D2F11248-48E0-4D3F-BD26-C817230A0A74}"/>
              </a:ext>
            </a:extLst>
          </p:cNvPr>
          <p:cNvSpPr/>
          <p:nvPr/>
        </p:nvSpPr>
        <p:spPr>
          <a:xfrm>
            <a:off x="7378909" y="2182505"/>
            <a:ext cx="2639633" cy="2492990"/>
          </a:xfrm>
          <a:prstGeom prst="rect">
            <a:avLst/>
          </a:prstGeom>
        </p:spPr>
        <p:txBody>
          <a:bodyPr wrap="none">
            <a:spAutoFit/>
          </a:bodyPr>
          <a:lstStyle/>
          <a:p>
            <a:r>
              <a:rPr lang="pl-PL" sz="2600" dirty="0"/>
              <a:t>Jean </a:t>
            </a:r>
            <a:r>
              <a:rPr lang="pl-PL" sz="2600" dirty="0" err="1"/>
              <a:t>Passepartout</a:t>
            </a:r>
            <a:endParaRPr lang="pl-PL" sz="2600" dirty="0"/>
          </a:p>
          <a:p>
            <a:endParaRPr lang="pl-PL" sz="2600" dirty="0"/>
          </a:p>
          <a:p>
            <a:endParaRPr lang="pl-PL" sz="2600" dirty="0"/>
          </a:p>
          <a:p>
            <a:endParaRPr lang="pl-PL" sz="2600" dirty="0"/>
          </a:p>
          <a:p>
            <a:endParaRPr lang="pl-PL" sz="2600" dirty="0"/>
          </a:p>
          <a:p>
            <a:r>
              <a:rPr lang="pl-PL" sz="2600" dirty="0"/>
              <a:t>Jan Obieżyświat</a:t>
            </a:r>
          </a:p>
        </p:txBody>
      </p:sp>
    </p:spTree>
    <p:extLst>
      <p:ext uri="{BB962C8B-B14F-4D97-AF65-F5344CB8AC3E}">
        <p14:creationId xmlns="" xmlns:p14="http://schemas.microsoft.com/office/powerpoint/2010/main" val="92234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 książka&#10;&#10;Opis wygenerowany automatycznie">
            <a:extLst>
              <a:ext uri="{FF2B5EF4-FFF2-40B4-BE49-F238E27FC236}">
                <a16:creationId xmlns="" xmlns:a16="http://schemas.microsoft.com/office/drawing/2014/main" id="{4E82EFE3-B73B-4E3C-A503-4D78B456A66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92830" y="0"/>
            <a:ext cx="5006340" cy="6858000"/>
          </a:xfrm>
          <a:prstGeom prst="rect">
            <a:avLst/>
          </a:prstGeom>
        </p:spPr>
      </p:pic>
    </p:spTree>
    <p:extLst>
      <p:ext uri="{BB962C8B-B14F-4D97-AF65-F5344CB8AC3E}">
        <p14:creationId xmlns="" xmlns:p14="http://schemas.microsoft.com/office/powerpoint/2010/main" val="371069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trawa, woda, zwierzę, zewnętrzne&#10;&#10;Opis wygenerowany automatycznie">
            <a:extLst>
              <a:ext uri="{FF2B5EF4-FFF2-40B4-BE49-F238E27FC236}">
                <a16:creationId xmlns="" xmlns:a16="http://schemas.microsoft.com/office/drawing/2014/main" id="{8C6B041B-E383-455D-9C83-90672B78C2FF}"/>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13699" r="1" b="22443"/>
          <a:stretch/>
        </p:blipFill>
        <p:spPr>
          <a:xfrm>
            <a:off x="0" y="0"/>
            <a:ext cx="7989652" cy="4081670"/>
          </a:xfrm>
          <a:prstGeom prst="rect">
            <a:avLst/>
          </a:prstGeom>
        </p:spPr>
      </p:pic>
      <p:sp>
        <p:nvSpPr>
          <p:cNvPr id="2" name="Prostokąt 1">
            <a:extLst>
              <a:ext uri="{FF2B5EF4-FFF2-40B4-BE49-F238E27FC236}">
                <a16:creationId xmlns="" xmlns:a16="http://schemas.microsoft.com/office/drawing/2014/main" id="{6D86A43F-6FBC-450B-8C0E-0013DF05206C}"/>
              </a:ext>
            </a:extLst>
          </p:cNvPr>
          <p:cNvSpPr/>
          <p:nvPr/>
        </p:nvSpPr>
        <p:spPr>
          <a:xfrm>
            <a:off x="172278" y="4253904"/>
            <a:ext cx="11847444" cy="2893100"/>
          </a:xfrm>
          <a:prstGeom prst="rect">
            <a:avLst/>
          </a:prstGeom>
        </p:spPr>
        <p:txBody>
          <a:bodyPr wrap="square">
            <a:spAutoFit/>
          </a:bodyPr>
          <a:lstStyle/>
          <a:p>
            <a:r>
              <a:rPr lang="pl-PL" sz="2600" dirty="0"/>
              <a:t>Jakiś czarny cień spadł nagle w środek koła. Była to Czarna Pantera, </a:t>
            </a:r>
            <a:r>
              <a:rPr lang="pl-PL" sz="2600" dirty="0" err="1"/>
              <a:t>Bagheera</a:t>
            </a:r>
            <a:r>
              <a:rPr lang="pl-PL" sz="2600" dirty="0"/>
              <a:t>. Miała na całym ciele skórę czarną jak atrament – jednakże w pełnym oświetleniu można było dostrzec na niej cętki podobne do wzorów na adamaszku. Każdy znał </a:t>
            </a:r>
            <a:r>
              <a:rPr lang="pl-PL" sz="2600" dirty="0" err="1"/>
              <a:t>Bagheerę</a:t>
            </a:r>
            <a:r>
              <a:rPr lang="pl-PL" sz="2600" dirty="0"/>
              <a:t> i nikt nie miał ochoty włazić jej w drogę: była bowiem przebiegła jak </a:t>
            </a:r>
            <a:r>
              <a:rPr lang="pl-PL" sz="2600" dirty="0" err="1"/>
              <a:t>Tabaqui</a:t>
            </a:r>
            <a:r>
              <a:rPr lang="pl-PL" sz="2600" dirty="0"/>
              <a:t>, odważna jak dziki bawół, a bezwzględna jak zraniony słoń. Głos jednak miała słodki jak miód dzikich pszczół sączący się z dziupli, a skórę miększą od puchu.</a:t>
            </a:r>
          </a:p>
          <a:p>
            <a:endParaRPr lang="pl-PL" sz="2600" dirty="0"/>
          </a:p>
        </p:txBody>
      </p:sp>
      <p:sp>
        <p:nvSpPr>
          <p:cNvPr id="4" name="Prostokąt 3">
            <a:extLst>
              <a:ext uri="{FF2B5EF4-FFF2-40B4-BE49-F238E27FC236}">
                <a16:creationId xmlns="" xmlns:a16="http://schemas.microsoft.com/office/drawing/2014/main" id="{26B8714E-E100-494C-99AB-28A38EC15ACE}"/>
              </a:ext>
            </a:extLst>
          </p:cNvPr>
          <p:cNvSpPr/>
          <p:nvPr/>
        </p:nvSpPr>
        <p:spPr>
          <a:xfrm>
            <a:off x="8545982" y="249343"/>
            <a:ext cx="3365024" cy="492443"/>
          </a:xfrm>
          <a:prstGeom prst="rect">
            <a:avLst/>
          </a:prstGeom>
        </p:spPr>
        <p:txBody>
          <a:bodyPr wrap="none">
            <a:spAutoFit/>
          </a:bodyPr>
          <a:lstStyle/>
          <a:p>
            <a:r>
              <a:rPr lang="pl-PL" sz="2600" i="1" dirty="0"/>
              <a:t>tłum. Józef </a:t>
            </a:r>
            <a:r>
              <a:rPr lang="pl-PL" sz="2600" i="1" dirty="0" err="1"/>
              <a:t>Birkenmajer</a:t>
            </a:r>
            <a:endParaRPr lang="pl-PL" sz="2600" i="1" dirty="0"/>
          </a:p>
        </p:txBody>
      </p:sp>
    </p:spTree>
    <p:extLst>
      <p:ext uri="{BB962C8B-B14F-4D97-AF65-F5344CB8AC3E}">
        <p14:creationId xmlns="" xmlns:p14="http://schemas.microsoft.com/office/powerpoint/2010/main" val="297505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wewnątrz&#10;&#10;Opis wygenerowany automatycznie">
            <a:extLst>
              <a:ext uri="{FF2B5EF4-FFF2-40B4-BE49-F238E27FC236}">
                <a16:creationId xmlns="" xmlns:a16="http://schemas.microsoft.com/office/drawing/2014/main" id="{D7F77A4B-9FAF-44EF-B8E6-3BBF7A039C7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857250" y="857250"/>
            <a:ext cx="6858000" cy="5143500"/>
          </a:xfrm>
          <a:prstGeom prst="rect">
            <a:avLst/>
          </a:prstGeom>
        </p:spPr>
      </p:pic>
      <p:sp>
        <p:nvSpPr>
          <p:cNvPr id="2" name="Prostokąt 1">
            <a:extLst>
              <a:ext uri="{FF2B5EF4-FFF2-40B4-BE49-F238E27FC236}">
                <a16:creationId xmlns="" xmlns:a16="http://schemas.microsoft.com/office/drawing/2014/main" id="{871A8051-D280-4EE4-8C45-8499741A7434}"/>
              </a:ext>
            </a:extLst>
          </p:cNvPr>
          <p:cNvSpPr/>
          <p:nvPr/>
        </p:nvSpPr>
        <p:spPr>
          <a:xfrm>
            <a:off x="5497409" y="470366"/>
            <a:ext cx="6096000" cy="4893647"/>
          </a:xfrm>
          <a:prstGeom prst="rect">
            <a:avLst/>
          </a:prstGeom>
        </p:spPr>
        <p:txBody>
          <a:bodyPr>
            <a:spAutoFit/>
          </a:bodyPr>
          <a:lstStyle/>
          <a:p>
            <a:r>
              <a:rPr lang="en-US" sz="2600" dirty="0"/>
              <a:t>The only things in the kitchen that did not sneeze, were the cook, and a large cat which was sitting on the hearth and grinning from ear to ear.</a:t>
            </a:r>
            <a:endParaRPr lang="pl-PL" sz="2600" dirty="0"/>
          </a:p>
          <a:p>
            <a:endParaRPr lang="en-US" sz="2600" dirty="0"/>
          </a:p>
          <a:p>
            <a:r>
              <a:rPr lang="en-US" sz="2600" dirty="0"/>
              <a:t>‘Please would you tell me,’ said Alice, a little timidly, for she was not quite sure whether it was good manners for her to speak first, ‘why your cat grins like that?’</a:t>
            </a:r>
            <a:endParaRPr lang="pl-PL" sz="2600" dirty="0"/>
          </a:p>
          <a:p>
            <a:endParaRPr lang="en-US" sz="2600" dirty="0"/>
          </a:p>
          <a:p>
            <a:r>
              <a:rPr lang="en-US" sz="2600" dirty="0"/>
              <a:t>‘It’s a Cheshire cat,’ said the Duchess, ‘and that’s why.’</a:t>
            </a:r>
          </a:p>
        </p:txBody>
      </p:sp>
    </p:spTree>
    <p:extLst>
      <p:ext uri="{BB962C8B-B14F-4D97-AF65-F5344CB8AC3E}">
        <p14:creationId xmlns="" xmlns:p14="http://schemas.microsoft.com/office/powerpoint/2010/main" val="4293182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wewnątrz, pies&#10;&#10;Opis wygenerowany automatycznie">
            <a:extLst>
              <a:ext uri="{FF2B5EF4-FFF2-40B4-BE49-F238E27FC236}">
                <a16:creationId xmlns="" xmlns:a16="http://schemas.microsoft.com/office/drawing/2014/main" id="{C7414D2A-B21D-447E-BEEC-63ADAAE26445}"/>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31" r="1" b="25120"/>
          <a:stretch/>
        </p:blipFill>
        <p:spPr>
          <a:xfrm>
            <a:off x="0" y="-1"/>
            <a:ext cx="7937770" cy="4055165"/>
          </a:xfrm>
          <a:prstGeom prst="rect">
            <a:avLst/>
          </a:prstGeom>
        </p:spPr>
      </p:pic>
      <p:sp>
        <p:nvSpPr>
          <p:cNvPr id="2" name="Prostokąt 1">
            <a:extLst>
              <a:ext uri="{FF2B5EF4-FFF2-40B4-BE49-F238E27FC236}">
                <a16:creationId xmlns="" xmlns:a16="http://schemas.microsoft.com/office/drawing/2014/main" id="{BE299104-0227-43DE-96C7-9E36A7E56BBB}"/>
              </a:ext>
            </a:extLst>
          </p:cNvPr>
          <p:cNvSpPr/>
          <p:nvPr/>
        </p:nvSpPr>
        <p:spPr>
          <a:xfrm>
            <a:off x="92765" y="4262663"/>
            <a:ext cx="11767930" cy="2492990"/>
          </a:xfrm>
          <a:prstGeom prst="rect">
            <a:avLst/>
          </a:prstGeom>
        </p:spPr>
        <p:txBody>
          <a:bodyPr wrap="square">
            <a:spAutoFit/>
          </a:bodyPr>
          <a:lstStyle/>
          <a:p>
            <a:r>
              <a:rPr lang="en-US" sz="2600" dirty="0"/>
              <a:t>A black shadow dropped down into the circle. It was Bagheera the Black Panther, inky black all over, but with the panther markings showing up in certain lights like the pattern of watered silk. Everybody knew Bagheera, and nobody cared to cross </a:t>
            </a:r>
            <a:r>
              <a:rPr lang="en-US" sz="2600" b="1" dirty="0"/>
              <a:t>his </a:t>
            </a:r>
            <a:r>
              <a:rPr lang="en-US" sz="2600" dirty="0"/>
              <a:t>path, for </a:t>
            </a:r>
            <a:r>
              <a:rPr lang="en-US" sz="2600" b="1" dirty="0"/>
              <a:t>he </a:t>
            </a:r>
            <a:r>
              <a:rPr lang="en-US" sz="2600" dirty="0"/>
              <a:t>was as cunning as </a:t>
            </a:r>
            <a:r>
              <a:rPr lang="en-US" sz="2600" dirty="0" err="1"/>
              <a:t>Tabaqui</a:t>
            </a:r>
            <a:r>
              <a:rPr lang="en-US" sz="2600" dirty="0"/>
              <a:t>, as bold as the wild buffalo, and as reckless as the wounded elephant. But </a:t>
            </a:r>
            <a:r>
              <a:rPr lang="en-US" sz="2600" b="1" dirty="0"/>
              <a:t>he </a:t>
            </a:r>
            <a:r>
              <a:rPr lang="en-US" sz="2600" dirty="0"/>
              <a:t>had a voice as soft as wild honey dripping from a tree, and a skin softer than down</a:t>
            </a:r>
            <a:r>
              <a:rPr lang="pl-PL" sz="2600" dirty="0"/>
              <a:t>.</a:t>
            </a:r>
          </a:p>
        </p:txBody>
      </p:sp>
    </p:spTree>
    <p:extLst>
      <p:ext uri="{BB962C8B-B14F-4D97-AF65-F5344CB8AC3E}">
        <p14:creationId xmlns="" xmlns:p14="http://schemas.microsoft.com/office/powerpoint/2010/main" val="143000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wewnątrz, stół&#10;&#10;Opis wygenerowany automatycznie">
            <a:extLst>
              <a:ext uri="{FF2B5EF4-FFF2-40B4-BE49-F238E27FC236}">
                <a16:creationId xmlns="" xmlns:a16="http://schemas.microsoft.com/office/drawing/2014/main" id="{F18ED89F-D009-4046-84B1-24FB76057A9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320536" cy="6857999"/>
          </a:xfrm>
          <a:prstGeom prst="rect">
            <a:avLst/>
          </a:prstGeom>
        </p:spPr>
      </p:pic>
      <p:sp>
        <p:nvSpPr>
          <p:cNvPr id="2" name="Prostokąt 1">
            <a:extLst>
              <a:ext uri="{FF2B5EF4-FFF2-40B4-BE49-F238E27FC236}">
                <a16:creationId xmlns="" xmlns:a16="http://schemas.microsoft.com/office/drawing/2014/main" id="{324CBA03-74DC-4745-9B3C-41BFFB0918C2}"/>
              </a:ext>
            </a:extLst>
          </p:cNvPr>
          <p:cNvSpPr/>
          <p:nvPr/>
        </p:nvSpPr>
        <p:spPr>
          <a:xfrm>
            <a:off x="5128592" y="151178"/>
            <a:ext cx="6096000" cy="5293757"/>
          </a:xfrm>
          <a:prstGeom prst="rect">
            <a:avLst/>
          </a:prstGeom>
        </p:spPr>
        <p:txBody>
          <a:bodyPr>
            <a:spAutoFit/>
          </a:bodyPr>
          <a:lstStyle/>
          <a:p>
            <a:r>
              <a:rPr lang="en-US" sz="2600" dirty="0"/>
              <a:t>‘I wish you wouldn’t keep appearing and vanishing so suddenly: you make one quite giddy.’</a:t>
            </a:r>
            <a:endParaRPr lang="pl-PL" sz="2600" dirty="0"/>
          </a:p>
          <a:p>
            <a:endParaRPr lang="en-US" sz="2600" dirty="0"/>
          </a:p>
          <a:p>
            <a:r>
              <a:rPr lang="en-US" sz="2600" dirty="0"/>
              <a:t>‘All right,’ said the Cat; and this time it vanished quite slowly, beginning with the end of the tail, and ending with the grin, which remained some time after the rest of it had gone.</a:t>
            </a:r>
            <a:endParaRPr lang="pl-PL" sz="2600" dirty="0"/>
          </a:p>
          <a:p>
            <a:endParaRPr lang="en-US" sz="2600" dirty="0"/>
          </a:p>
          <a:p>
            <a:r>
              <a:rPr lang="en-US" sz="2600" dirty="0"/>
              <a:t>‘Well! I’ve often seen a cat without a grin,’ thought Alice; ‘but a grin without a cat! It’s the most curious thing I ever saw in my life!’</a:t>
            </a:r>
          </a:p>
        </p:txBody>
      </p:sp>
    </p:spTree>
    <p:extLst>
      <p:ext uri="{BB962C8B-B14F-4D97-AF65-F5344CB8AC3E}">
        <p14:creationId xmlns="" xmlns:p14="http://schemas.microsoft.com/office/powerpoint/2010/main" val="230671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książka&#10;&#10;Opis wygenerowany automatycznie">
            <a:extLst>
              <a:ext uri="{FF2B5EF4-FFF2-40B4-BE49-F238E27FC236}">
                <a16:creationId xmlns="" xmlns:a16="http://schemas.microsoft.com/office/drawing/2014/main" id="{3FBEC00D-6FC8-4DFD-8A55-478B8B0479A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303392" cy="6858000"/>
          </a:xfrm>
          <a:prstGeom prst="rect">
            <a:avLst/>
          </a:prstGeom>
        </p:spPr>
      </p:pic>
      <p:sp>
        <p:nvSpPr>
          <p:cNvPr id="2" name="Prostokąt 1">
            <a:extLst>
              <a:ext uri="{FF2B5EF4-FFF2-40B4-BE49-F238E27FC236}">
                <a16:creationId xmlns="" xmlns:a16="http://schemas.microsoft.com/office/drawing/2014/main" id="{9B1C1FB2-6ABA-4BFC-B142-074B991DADB5}"/>
              </a:ext>
            </a:extLst>
          </p:cNvPr>
          <p:cNvSpPr/>
          <p:nvPr/>
        </p:nvSpPr>
        <p:spPr>
          <a:xfrm>
            <a:off x="4969566" y="266486"/>
            <a:ext cx="6096000" cy="6093976"/>
          </a:xfrm>
          <a:prstGeom prst="rect">
            <a:avLst/>
          </a:prstGeom>
        </p:spPr>
        <p:txBody>
          <a:bodyPr>
            <a:spAutoFit/>
          </a:bodyPr>
          <a:lstStyle/>
          <a:p>
            <a:r>
              <a:rPr lang="pl-PL" sz="2600" dirty="0"/>
              <a:t>Tylko dwa stworzenia w tej kuchni nie kichały, mianowicie kucharka i ogromny kot, co leżał na przypiecku i w uśmiechu szczerzył zęby od ucha do ucha.</a:t>
            </a:r>
          </a:p>
          <a:p>
            <a:endParaRPr lang="pl-PL" sz="2600" dirty="0"/>
          </a:p>
          <a:p>
            <a:r>
              <a:rPr lang="pl-PL" sz="2600" dirty="0"/>
              <a:t>„Czy mogłaby mi Pani powiedzieć – przemówiła Alicja, trochę nieśmiało, gdyż nie była pewna, czy wypada jej się pierwszej odzywać – dlaczego pani kot się tak uśmiecha?”</a:t>
            </a:r>
          </a:p>
          <a:p>
            <a:endParaRPr lang="pl-PL" sz="2600" dirty="0"/>
          </a:p>
          <a:p>
            <a:r>
              <a:rPr lang="pl-PL" sz="2600" dirty="0"/>
              <a:t>„Bo to jest kot z </a:t>
            </a:r>
            <a:r>
              <a:rPr lang="pl-PL" sz="2600" dirty="0" err="1"/>
              <a:t>Cheshire</a:t>
            </a:r>
            <a:r>
              <a:rPr lang="pl-PL" sz="2600" dirty="0"/>
              <a:t> – rzekła Księżna – </a:t>
            </a:r>
            <a:r>
              <a:rPr lang="pl-PL" sz="2600" dirty="0" smtClean="0"/>
              <a:t>dlatego”.</a:t>
            </a:r>
            <a:endParaRPr lang="pl-PL" sz="2600" dirty="0"/>
          </a:p>
          <a:p>
            <a:endParaRPr lang="pl-PL" sz="2600" dirty="0"/>
          </a:p>
          <a:p>
            <a:pPr algn="r"/>
            <a:r>
              <a:rPr lang="pl-PL" sz="2600" i="1" dirty="0"/>
              <a:t>tłum. Robert Stiller</a:t>
            </a:r>
          </a:p>
        </p:txBody>
      </p:sp>
    </p:spTree>
    <p:extLst>
      <p:ext uri="{BB962C8B-B14F-4D97-AF65-F5344CB8AC3E}">
        <p14:creationId xmlns="" xmlns:p14="http://schemas.microsoft.com/office/powerpoint/2010/main" val="188941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drzewo, zewnętrzne, trawa, kot&#10;&#10;Opis wygenerowany automatycznie">
            <a:extLst>
              <a:ext uri="{FF2B5EF4-FFF2-40B4-BE49-F238E27FC236}">
                <a16:creationId xmlns="" xmlns:a16="http://schemas.microsoft.com/office/drawing/2014/main" id="{0EA91B5F-2812-4849-9F00-2A066611A45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857250" y="857250"/>
            <a:ext cx="6858000" cy="5143500"/>
          </a:xfrm>
          <a:prstGeom prst="rect">
            <a:avLst/>
          </a:prstGeom>
        </p:spPr>
      </p:pic>
      <p:sp>
        <p:nvSpPr>
          <p:cNvPr id="2" name="Prostokąt 1">
            <a:extLst>
              <a:ext uri="{FF2B5EF4-FFF2-40B4-BE49-F238E27FC236}">
                <a16:creationId xmlns="" xmlns:a16="http://schemas.microsoft.com/office/drawing/2014/main" id="{A1BC8FD1-1FB7-474D-9BE4-452CD602BA9F}"/>
              </a:ext>
            </a:extLst>
          </p:cNvPr>
          <p:cNvSpPr/>
          <p:nvPr/>
        </p:nvSpPr>
        <p:spPr>
          <a:xfrm>
            <a:off x="5367130" y="0"/>
            <a:ext cx="6096000" cy="6494085"/>
          </a:xfrm>
          <a:prstGeom prst="rect">
            <a:avLst/>
          </a:prstGeom>
        </p:spPr>
        <p:txBody>
          <a:bodyPr>
            <a:spAutoFit/>
          </a:bodyPr>
          <a:lstStyle/>
          <a:p>
            <a:r>
              <a:rPr lang="pl-PL" sz="2600" dirty="0"/>
              <a:t>„Prosiłabym, żebyś się ciągle nie zjawiał i nie znikał tak nagle! Można dostać od tego zawrotu </a:t>
            </a:r>
            <a:r>
              <a:rPr lang="pl-PL" sz="2600" dirty="0" smtClean="0"/>
              <a:t>głowy”.</a:t>
            </a:r>
            <a:endParaRPr lang="pl-PL" sz="2600" dirty="0"/>
          </a:p>
          <a:p>
            <a:endParaRPr lang="pl-PL" sz="2600" dirty="0"/>
          </a:p>
          <a:p>
            <a:r>
              <a:rPr lang="pl-PL" sz="2600" dirty="0"/>
              <a:t>„W porządku</a:t>
            </a:r>
            <a:r>
              <a:rPr lang="pl-PL" sz="2600" dirty="0" smtClean="0"/>
              <a:t>!” – powiedział Kot</a:t>
            </a:r>
            <a:r>
              <a:rPr lang="pl-PL" sz="2600" dirty="0"/>
              <a:t>: i tym razem zniknął powolutku, zaczynając od czubka ogona, a kończąc na wyszczerzonym uśmiechu, który trwał jeszcze przez jakiś czas, kiedy reszta już znikła.</a:t>
            </a:r>
          </a:p>
          <a:p>
            <a:endParaRPr lang="pl-PL" sz="2600" dirty="0"/>
          </a:p>
          <a:p>
            <a:r>
              <a:rPr lang="pl-PL" sz="2600" dirty="0"/>
              <a:t>„No! Często widywałam kota bez uśmiechu – pomyślała </a:t>
            </a:r>
            <a:r>
              <a:rPr lang="pl-PL" sz="2600" dirty="0" smtClean="0"/>
              <a:t>Alicja – ale </a:t>
            </a:r>
            <a:r>
              <a:rPr lang="pl-PL" sz="2600" dirty="0"/>
              <a:t>uśmiech bez kota! To najdziwniejsza </a:t>
            </a:r>
            <a:r>
              <a:rPr lang="pl-PL" sz="2600" dirty="0" smtClean="0"/>
              <a:t>rzecz</a:t>
            </a:r>
            <a:r>
              <a:rPr lang="pl-PL" sz="2600" dirty="0"/>
              <a:t>, jaką widziałam w życiu!”</a:t>
            </a:r>
          </a:p>
          <a:p>
            <a:endParaRPr lang="pl-PL" sz="2600" dirty="0"/>
          </a:p>
          <a:p>
            <a:pPr algn="r"/>
            <a:r>
              <a:rPr lang="pl-PL" sz="2600" i="1" dirty="0"/>
              <a:t>tłum. Robert Stiller</a:t>
            </a:r>
          </a:p>
        </p:txBody>
      </p:sp>
    </p:spTree>
    <p:extLst>
      <p:ext uri="{BB962C8B-B14F-4D97-AF65-F5344CB8AC3E}">
        <p14:creationId xmlns="" xmlns:p14="http://schemas.microsoft.com/office/powerpoint/2010/main" val="21627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zwierzę, kot, siedzi, leżące&#10;&#10;Opis wygenerowany automatycznie">
            <a:extLst>
              <a:ext uri="{FF2B5EF4-FFF2-40B4-BE49-F238E27FC236}">
                <a16:creationId xmlns="" xmlns:a16="http://schemas.microsoft.com/office/drawing/2014/main" id="{DB6B78FB-4565-4F25-AAA6-4A0D3531C885}"/>
              </a:ext>
            </a:extLst>
          </p:cNvPr>
          <p:cNvPicPr>
            <a:picLocks noChangeAspect="1"/>
          </p:cNvPicPr>
          <p:nvPr/>
        </p:nvPicPr>
        <p:blipFill rotWithShape="1">
          <a:blip r:embed="rId2">
            <a:extLst>
              <a:ext uri="{28A0092B-C50C-407E-A947-70E740481C1C}">
                <a14:useLocalDpi xmlns="" xmlns:a14="http://schemas.microsoft.com/office/drawing/2010/main" val="0"/>
              </a:ext>
            </a:extLst>
          </a:blip>
          <a:srcRect r="-1" b="13899"/>
          <a:stretch/>
        </p:blipFill>
        <p:spPr>
          <a:xfrm>
            <a:off x="321733" y="321733"/>
            <a:ext cx="11548534" cy="6214534"/>
          </a:xfrm>
          <a:prstGeom prst="rect">
            <a:avLst/>
          </a:prstGeom>
        </p:spPr>
      </p:pic>
    </p:spTree>
    <p:extLst>
      <p:ext uri="{BB962C8B-B14F-4D97-AF65-F5344CB8AC3E}">
        <p14:creationId xmlns="" xmlns:p14="http://schemas.microsoft.com/office/powerpoint/2010/main" val="151211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wewnątrz&#10;&#10;Opis wygenerowany automatycznie">
            <a:extLst>
              <a:ext uri="{FF2B5EF4-FFF2-40B4-BE49-F238E27FC236}">
                <a16:creationId xmlns="" xmlns:a16="http://schemas.microsoft.com/office/drawing/2014/main" id="{D7F77A4B-9FAF-44EF-B8E6-3BBF7A039C7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857250" y="857250"/>
            <a:ext cx="6858000" cy="5143500"/>
          </a:xfrm>
          <a:prstGeom prst="rect">
            <a:avLst/>
          </a:prstGeom>
        </p:spPr>
      </p:pic>
      <p:sp>
        <p:nvSpPr>
          <p:cNvPr id="2" name="Prostokąt 1">
            <a:extLst>
              <a:ext uri="{FF2B5EF4-FFF2-40B4-BE49-F238E27FC236}">
                <a16:creationId xmlns="" xmlns:a16="http://schemas.microsoft.com/office/drawing/2014/main" id="{871A8051-D280-4EE4-8C45-8499741A7434}"/>
              </a:ext>
            </a:extLst>
          </p:cNvPr>
          <p:cNvSpPr/>
          <p:nvPr/>
        </p:nvSpPr>
        <p:spPr>
          <a:xfrm>
            <a:off x="5404644" y="166568"/>
            <a:ext cx="6442800" cy="6524863"/>
          </a:xfrm>
          <a:prstGeom prst="rect">
            <a:avLst/>
          </a:prstGeom>
        </p:spPr>
        <p:txBody>
          <a:bodyPr wrap="square">
            <a:spAutoFit/>
          </a:bodyPr>
          <a:lstStyle/>
          <a:p>
            <a:r>
              <a:rPr lang="pl-PL" sz="2600" dirty="0"/>
              <a:t>Jedynymi istotami uodpornionymi na tę ilość pieprzu w atmosferze byli: Kucharka oraz wielki kot, który siedział przy kuchni </a:t>
            </a:r>
            <a:r>
              <a:rPr lang="pl-PL" sz="2600" dirty="0" smtClean="0"/>
              <a:t/>
            </a:r>
            <a:br>
              <a:rPr lang="pl-PL" sz="2600" dirty="0" smtClean="0"/>
            </a:br>
            <a:r>
              <a:rPr lang="pl-PL" sz="2600" dirty="0" smtClean="0"/>
              <a:t>i </a:t>
            </a:r>
            <a:r>
              <a:rPr lang="pl-PL" sz="2600" dirty="0"/>
              <a:t>uśmiechał się od ucha do ucha.</a:t>
            </a:r>
          </a:p>
          <a:p>
            <a:endParaRPr lang="pl-PL" sz="2600" dirty="0"/>
          </a:p>
          <a:p>
            <a:r>
              <a:rPr lang="pl-PL" sz="2600" dirty="0"/>
              <a:t>- Czy nie zechciałaby mnie pani poinformować – odezwała się Alicja trwożliwym głosikiem, nie była bowiem pewna, czy powinna odzywać się </a:t>
            </a:r>
            <a:r>
              <a:rPr lang="pl-PL" sz="2600" dirty="0" smtClean="0"/>
              <a:t>niepytana </a:t>
            </a:r>
            <a:r>
              <a:rPr lang="pl-PL" sz="2600" dirty="0"/>
              <a:t>– czy nie zechciałaby mnie pani poinformować, dlaczego ten kot tak dziwacznie się uśmiecha?</a:t>
            </a:r>
          </a:p>
          <a:p>
            <a:endParaRPr lang="pl-PL" sz="2600" dirty="0"/>
          </a:p>
          <a:p>
            <a:r>
              <a:rPr lang="pl-PL" sz="2600" dirty="0"/>
              <a:t>- To jest Kot-Dziwak rodem z </a:t>
            </a:r>
            <a:r>
              <a:rPr lang="pl-PL" sz="2600" dirty="0" err="1"/>
              <a:t>Cheshire</a:t>
            </a:r>
            <a:r>
              <a:rPr lang="pl-PL" sz="2600" dirty="0"/>
              <a:t> – odpowiedziała Księżna – i w tym tkwi cała przyczyna.</a:t>
            </a:r>
          </a:p>
          <a:p>
            <a:pPr algn="r"/>
            <a:r>
              <a:rPr lang="pl-PL" sz="2800" i="1" dirty="0"/>
              <a:t>tłum. Antoni Marianowicz</a:t>
            </a:r>
            <a:endParaRPr lang="en-US" sz="2800" i="1" dirty="0"/>
          </a:p>
        </p:txBody>
      </p:sp>
    </p:spTree>
    <p:extLst>
      <p:ext uri="{BB962C8B-B14F-4D97-AF65-F5344CB8AC3E}">
        <p14:creationId xmlns="" xmlns:p14="http://schemas.microsoft.com/office/powerpoint/2010/main" val="351468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drzewo, zewnętrzne, budynek&#10;&#10;Opis wygenerowany automatycznie">
            <a:extLst>
              <a:ext uri="{FF2B5EF4-FFF2-40B4-BE49-F238E27FC236}">
                <a16:creationId xmlns="" xmlns:a16="http://schemas.microsoft.com/office/drawing/2014/main" id="{A5C878B1-9B1A-48AA-8B35-05DE9364DB1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857250" y="857250"/>
            <a:ext cx="6858000" cy="5143500"/>
          </a:xfrm>
          <a:prstGeom prst="rect">
            <a:avLst/>
          </a:prstGeom>
        </p:spPr>
      </p:pic>
      <p:sp>
        <p:nvSpPr>
          <p:cNvPr id="2" name="Prostokąt 1">
            <a:extLst>
              <a:ext uri="{FF2B5EF4-FFF2-40B4-BE49-F238E27FC236}">
                <a16:creationId xmlns="" xmlns:a16="http://schemas.microsoft.com/office/drawing/2014/main" id="{C271BA89-3553-4B37-97F7-B73CF0BA3E94}"/>
              </a:ext>
            </a:extLst>
          </p:cNvPr>
          <p:cNvSpPr/>
          <p:nvPr/>
        </p:nvSpPr>
        <p:spPr>
          <a:xfrm>
            <a:off x="5433391" y="425512"/>
            <a:ext cx="6096000" cy="6093976"/>
          </a:xfrm>
          <a:prstGeom prst="rect">
            <a:avLst/>
          </a:prstGeom>
        </p:spPr>
        <p:txBody>
          <a:bodyPr>
            <a:spAutoFit/>
          </a:bodyPr>
          <a:lstStyle/>
          <a:p>
            <a:r>
              <a:rPr lang="pl-PL" sz="2600" dirty="0"/>
              <a:t>Jedynymi dwiema niekichającymi istotami w tej kuchni były kucharka i ogromny kot leżący na przypiecku i uśmiechający się od ucha do ucha.</a:t>
            </a:r>
          </a:p>
          <a:p>
            <a:endParaRPr lang="pl-PL" sz="2600" dirty="0"/>
          </a:p>
          <a:p>
            <a:r>
              <a:rPr lang="pl-PL" sz="2600" dirty="0"/>
              <a:t>- Czy moglibyście mi powiedzieć – zaczęła Alicja, trochę nieśmiało, bo nie była całkiem pewna, czy wypada jej się odezwać pierwszej – dlaczego wasz kot tak się uśmiecha?</a:t>
            </a:r>
          </a:p>
          <a:p>
            <a:pPr marL="457200" indent="-457200">
              <a:buFontTx/>
              <a:buChar char="-"/>
            </a:pPr>
            <a:endParaRPr lang="pl-PL" sz="2600" dirty="0"/>
          </a:p>
          <a:p>
            <a:r>
              <a:rPr lang="pl-PL" sz="2600" dirty="0"/>
              <a:t>- Bo to Kot </a:t>
            </a:r>
            <a:r>
              <a:rPr lang="pl-PL" sz="2600" dirty="0" err="1"/>
              <a:t>Znikot</a:t>
            </a:r>
            <a:r>
              <a:rPr lang="pl-PL" sz="2600" dirty="0"/>
              <a:t> – odpowiedziała Księżna – więc to dlatego.</a:t>
            </a:r>
          </a:p>
          <a:p>
            <a:pPr marL="457200" indent="-457200">
              <a:buFontTx/>
              <a:buChar char="-"/>
            </a:pPr>
            <a:endParaRPr lang="pl-PL" sz="2600" dirty="0"/>
          </a:p>
          <a:p>
            <a:pPr algn="r"/>
            <a:r>
              <a:rPr lang="pl-PL" sz="2600" i="1" dirty="0"/>
              <a:t>tłum. Elżbieta Tabakowska</a:t>
            </a:r>
          </a:p>
        </p:txBody>
      </p:sp>
    </p:spTree>
    <p:extLst>
      <p:ext uri="{BB962C8B-B14F-4D97-AF65-F5344CB8AC3E}">
        <p14:creationId xmlns="" xmlns:p14="http://schemas.microsoft.com/office/powerpoint/2010/main" val="66029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zewnętrzne&#10;&#10;Opis wygenerowany automatycznie">
            <a:extLst>
              <a:ext uri="{FF2B5EF4-FFF2-40B4-BE49-F238E27FC236}">
                <a16:creationId xmlns="" xmlns:a16="http://schemas.microsoft.com/office/drawing/2014/main" id="{DC573137-A19A-45A3-A79D-113D8DA39B2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7328452" cy="5147779"/>
          </a:xfrm>
          <a:prstGeom prst="rect">
            <a:avLst/>
          </a:prstGeom>
        </p:spPr>
      </p:pic>
      <p:sp>
        <p:nvSpPr>
          <p:cNvPr id="2" name="Prostokąt 1">
            <a:extLst>
              <a:ext uri="{FF2B5EF4-FFF2-40B4-BE49-F238E27FC236}">
                <a16:creationId xmlns="" xmlns:a16="http://schemas.microsoft.com/office/drawing/2014/main" id="{8B5892C6-CE99-46F3-8F4F-38CD687E0685}"/>
              </a:ext>
            </a:extLst>
          </p:cNvPr>
          <p:cNvSpPr/>
          <p:nvPr/>
        </p:nvSpPr>
        <p:spPr>
          <a:xfrm>
            <a:off x="5115339" y="254132"/>
            <a:ext cx="7076661" cy="6093976"/>
          </a:xfrm>
          <a:prstGeom prst="rect">
            <a:avLst/>
          </a:prstGeom>
          <a:solidFill>
            <a:schemeClr val="bg1"/>
          </a:solidFill>
        </p:spPr>
        <p:txBody>
          <a:bodyPr wrap="square">
            <a:spAutoFit/>
          </a:bodyPr>
          <a:lstStyle/>
          <a:p>
            <a:r>
              <a:rPr lang="pl-PL" sz="2600" dirty="0"/>
              <a:t>Jedynymi istotami w kuchni, które nie kichały, były kucharka i ogromny kot, który siedział na piecu, szczerząc zęby od ucha do ucha.</a:t>
            </a:r>
          </a:p>
          <a:p>
            <a:endParaRPr lang="pl-PL" sz="2600" dirty="0"/>
          </a:p>
          <a:p>
            <a:r>
              <a:rPr lang="pl-PL" sz="2600" dirty="0"/>
              <a:t>„Przepraszam, że zakłócam spokój, ale czy nie zechciałaby mi pani powiedzieć – odezwała się, nieco onieśmielona, Alicja, gdyż nie była tak do końca pewna, czy będzie to dobrze świadczyć o jej manierach, jeśli odezwie się pierwsza – dlaczego pani kot aż tak się szczerzy?”</a:t>
            </a:r>
          </a:p>
          <a:p>
            <a:endParaRPr lang="pl-PL" sz="2600" dirty="0"/>
          </a:p>
          <a:p>
            <a:r>
              <a:rPr lang="pl-PL" sz="2600" dirty="0"/>
              <a:t>„Bo to jest kot ze </a:t>
            </a:r>
            <a:r>
              <a:rPr lang="pl-PL" sz="2600" dirty="0" err="1"/>
              <a:t>Szczerzychowic</a:t>
            </a:r>
            <a:r>
              <a:rPr lang="pl-PL" sz="2600" dirty="0"/>
              <a:t> – wyjaśniła Księżna – oto </a:t>
            </a:r>
            <a:r>
              <a:rPr lang="pl-PL" sz="2600" dirty="0" smtClean="0"/>
              <a:t>dlaczego”.</a:t>
            </a:r>
            <a:endParaRPr lang="pl-PL" sz="2600" dirty="0"/>
          </a:p>
          <a:p>
            <a:endParaRPr lang="pl-PL" sz="2600" dirty="0"/>
          </a:p>
          <a:p>
            <a:pPr algn="r"/>
            <a:r>
              <a:rPr lang="pl-PL" sz="2600" i="1" dirty="0"/>
              <a:t>tłum. Grzegorz Wasowski</a:t>
            </a:r>
          </a:p>
        </p:txBody>
      </p:sp>
    </p:spTree>
    <p:extLst>
      <p:ext uri="{BB962C8B-B14F-4D97-AF65-F5344CB8AC3E}">
        <p14:creationId xmlns="" xmlns:p14="http://schemas.microsoft.com/office/powerpoint/2010/main" val="30651135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1001</Words>
  <Application>Microsoft Office PowerPoint</Application>
  <PresentationFormat>Niestandardowy</PresentationFormat>
  <Paragraphs>81</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Czy Kot  z Cheshire  i Znikot to ten sam kot? </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 Kot z Cheshire i Znikot to ten sam kot?</dc:title>
  <dc:creator>Dorota Konowrocka-Sawa</dc:creator>
  <cp:lastModifiedBy>PC</cp:lastModifiedBy>
  <cp:revision>21</cp:revision>
  <dcterms:created xsi:type="dcterms:W3CDTF">2019-10-03T17:58:49Z</dcterms:created>
  <dcterms:modified xsi:type="dcterms:W3CDTF">2019-10-05T15:26:33Z</dcterms:modified>
</cp:coreProperties>
</file>